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20.jpg" ContentType="image/pn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303" r:id="rId2"/>
    <p:sldId id="311" r:id="rId3"/>
    <p:sldId id="256" r:id="rId4"/>
    <p:sldId id="260" r:id="rId5"/>
    <p:sldId id="262" r:id="rId6"/>
    <p:sldId id="263" r:id="rId7"/>
    <p:sldId id="264" r:id="rId8"/>
    <p:sldId id="265" r:id="rId9"/>
    <p:sldId id="266" r:id="rId10"/>
    <p:sldId id="276" r:id="rId11"/>
    <p:sldId id="267" r:id="rId12"/>
    <p:sldId id="268" r:id="rId13"/>
    <p:sldId id="269" r:id="rId14"/>
    <p:sldId id="270" r:id="rId15"/>
    <p:sldId id="273" r:id="rId16"/>
    <p:sldId id="275" r:id="rId17"/>
    <p:sldId id="274" r:id="rId18"/>
    <p:sldId id="280" r:id="rId19"/>
    <p:sldId id="304" r:id="rId20"/>
    <p:sldId id="281" r:id="rId21"/>
    <p:sldId id="282" r:id="rId22"/>
    <p:sldId id="283" r:id="rId23"/>
    <p:sldId id="284" r:id="rId24"/>
    <p:sldId id="285" r:id="rId25"/>
    <p:sldId id="286" r:id="rId26"/>
    <p:sldId id="287" r:id="rId27"/>
    <p:sldId id="288" r:id="rId28"/>
    <p:sldId id="289" r:id="rId29"/>
    <p:sldId id="290" r:id="rId30"/>
    <p:sldId id="291" r:id="rId31"/>
    <p:sldId id="305" r:id="rId32"/>
    <p:sldId id="292" r:id="rId33"/>
    <p:sldId id="293" r:id="rId34"/>
    <p:sldId id="294" r:id="rId35"/>
    <p:sldId id="295" r:id="rId36"/>
    <p:sldId id="296" r:id="rId37"/>
    <p:sldId id="297" r:id="rId38"/>
    <p:sldId id="298" r:id="rId39"/>
    <p:sldId id="299" r:id="rId40"/>
    <p:sldId id="300" r:id="rId41"/>
    <p:sldId id="301" r:id="rId42"/>
    <p:sldId id="302" r:id="rId43"/>
    <p:sldId id="306" r:id="rId44"/>
    <p:sldId id="307" r:id="rId45"/>
    <p:sldId id="308" r:id="rId46"/>
    <p:sldId id="309" r:id="rId47"/>
    <p:sldId id="310" r:id="rId48"/>
    <p:sldId id="312" r:id="rId49"/>
  </p:sldIdLst>
  <p:sldSz cx="12161838" cy="6400800"/>
  <p:notesSz cx="6950075" cy="9236075"/>
  <p:defaultTextStyle>
    <a:defPPr>
      <a:defRPr lang="en-US"/>
    </a:defPPr>
    <a:lvl1pPr marL="0" algn="l" defTabSz="1142268" rtl="0" eaLnBrk="1" latinLnBrk="0" hangingPunct="1">
      <a:defRPr sz="2200" kern="1200">
        <a:solidFill>
          <a:schemeClr val="tx1"/>
        </a:solidFill>
        <a:latin typeface="+mn-lt"/>
        <a:ea typeface="+mn-ea"/>
        <a:cs typeface="+mn-cs"/>
      </a:defRPr>
    </a:lvl1pPr>
    <a:lvl2pPr marL="571134" algn="l" defTabSz="1142268" rtl="0" eaLnBrk="1" latinLnBrk="0" hangingPunct="1">
      <a:defRPr sz="2200" kern="1200">
        <a:solidFill>
          <a:schemeClr val="tx1"/>
        </a:solidFill>
        <a:latin typeface="+mn-lt"/>
        <a:ea typeface="+mn-ea"/>
        <a:cs typeface="+mn-cs"/>
      </a:defRPr>
    </a:lvl2pPr>
    <a:lvl3pPr marL="1142268" algn="l" defTabSz="1142268" rtl="0" eaLnBrk="1" latinLnBrk="0" hangingPunct="1">
      <a:defRPr sz="2200" kern="1200">
        <a:solidFill>
          <a:schemeClr val="tx1"/>
        </a:solidFill>
        <a:latin typeface="+mn-lt"/>
        <a:ea typeface="+mn-ea"/>
        <a:cs typeface="+mn-cs"/>
      </a:defRPr>
    </a:lvl3pPr>
    <a:lvl4pPr marL="1713403" algn="l" defTabSz="1142268" rtl="0" eaLnBrk="1" latinLnBrk="0" hangingPunct="1">
      <a:defRPr sz="2200" kern="1200">
        <a:solidFill>
          <a:schemeClr val="tx1"/>
        </a:solidFill>
        <a:latin typeface="+mn-lt"/>
        <a:ea typeface="+mn-ea"/>
        <a:cs typeface="+mn-cs"/>
      </a:defRPr>
    </a:lvl4pPr>
    <a:lvl5pPr marL="2284537" algn="l" defTabSz="1142268" rtl="0" eaLnBrk="1" latinLnBrk="0" hangingPunct="1">
      <a:defRPr sz="2200" kern="1200">
        <a:solidFill>
          <a:schemeClr val="tx1"/>
        </a:solidFill>
        <a:latin typeface="+mn-lt"/>
        <a:ea typeface="+mn-ea"/>
        <a:cs typeface="+mn-cs"/>
      </a:defRPr>
    </a:lvl5pPr>
    <a:lvl6pPr marL="2855671" algn="l" defTabSz="1142268" rtl="0" eaLnBrk="1" latinLnBrk="0" hangingPunct="1">
      <a:defRPr sz="2200" kern="1200">
        <a:solidFill>
          <a:schemeClr val="tx1"/>
        </a:solidFill>
        <a:latin typeface="+mn-lt"/>
        <a:ea typeface="+mn-ea"/>
        <a:cs typeface="+mn-cs"/>
      </a:defRPr>
    </a:lvl6pPr>
    <a:lvl7pPr marL="3426805" algn="l" defTabSz="1142268" rtl="0" eaLnBrk="1" latinLnBrk="0" hangingPunct="1">
      <a:defRPr sz="2200" kern="1200">
        <a:solidFill>
          <a:schemeClr val="tx1"/>
        </a:solidFill>
        <a:latin typeface="+mn-lt"/>
        <a:ea typeface="+mn-ea"/>
        <a:cs typeface="+mn-cs"/>
      </a:defRPr>
    </a:lvl7pPr>
    <a:lvl8pPr marL="3997940" algn="l" defTabSz="1142268" rtl="0" eaLnBrk="1" latinLnBrk="0" hangingPunct="1">
      <a:defRPr sz="2200" kern="1200">
        <a:solidFill>
          <a:schemeClr val="tx1"/>
        </a:solidFill>
        <a:latin typeface="+mn-lt"/>
        <a:ea typeface="+mn-ea"/>
        <a:cs typeface="+mn-cs"/>
      </a:defRPr>
    </a:lvl8pPr>
    <a:lvl9pPr marL="4569074" algn="l" defTabSz="1142268"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p:scale>
          <a:sx n="76" d="100"/>
          <a:sy n="76" d="100"/>
        </p:scale>
        <p:origin x="-1884" y="-1062"/>
      </p:cViewPr>
      <p:guideLst>
        <p:guide orient="horz" pos="2016"/>
        <p:guide pos="3831"/>
      </p:guideLst>
    </p:cSldViewPr>
  </p:slideViewPr>
  <p:outlineViewPr>
    <p:cViewPr>
      <p:scale>
        <a:sx n="33" d="100"/>
        <a:sy n="33" d="100"/>
      </p:scale>
      <p:origin x="0" y="242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C06E877C-7768-4C6A-98F9-D531B50F5B2B}" type="datetimeFigureOut">
              <a:rPr lang="en-US" smtClean="0"/>
              <a:t>11/5/2015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1EE8D387-D05F-44C4-B12A-04CA9F150BD6}" type="slidenum">
              <a:rPr lang="en-US" smtClean="0"/>
              <a:t>‹#›</a:t>
            </a:fld>
            <a:endParaRPr lang="en-US"/>
          </a:p>
        </p:txBody>
      </p:sp>
    </p:spTree>
    <p:extLst>
      <p:ext uri="{BB962C8B-B14F-4D97-AF65-F5344CB8AC3E}">
        <p14:creationId xmlns:p14="http://schemas.microsoft.com/office/powerpoint/2010/main" val="363338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2991B66-82DD-4680-8855-73996AE9A7A4}" type="datetimeFigureOut">
              <a:rPr lang="en-US" smtClean="0"/>
              <a:t>11/5/2015</a:t>
            </a:fld>
            <a:endParaRPr lang="en-US"/>
          </a:p>
        </p:txBody>
      </p:sp>
      <p:sp>
        <p:nvSpPr>
          <p:cNvPr id="4" name="Slide Image Placeholder 3"/>
          <p:cNvSpPr>
            <a:spLocks noGrp="1" noRot="1" noChangeAspect="1"/>
          </p:cNvSpPr>
          <p:nvPr>
            <p:ph type="sldImg" idx="2"/>
          </p:nvPr>
        </p:nvSpPr>
        <p:spPr>
          <a:xfrm>
            <a:off x="185738" y="692150"/>
            <a:ext cx="65786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3C68D4E-7F23-43F7-821E-D7EFD57BD6CA}" type="slidenum">
              <a:rPr lang="en-US" smtClean="0"/>
              <a:t>‹#›</a:t>
            </a:fld>
            <a:endParaRPr lang="en-US"/>
          </a:p>
        </p:txBody>
      </p:sp>
    </p:spTree>
    <p:extLst>
      <p:ext uri="{BB962C8B-B14F-4D97-AF65-F5344CB8AC3E}">
        <p14:creationId xmlns:p14="http://schemas.microsoft.com/office/powerpoint/2010/main" val="4031337219"/>
      </p:ext>
    </p:extLst>
  </p:cSld>
  <p:clrMap bg1="lt1" tx1="dk1" bg2="lt2" tx2="dk2" accent1="accent1" accent2="accent2" accent3="accent3" accent4="accent4" accent5="accent5" accent6="accent6" hlink="hlink" folHlink="folHlink"/>
  <p:notesStyle>
    <a:lvl1pPr marL="0" algn="l" defTabSz="1142268" rtl="0" eaLnBrk="1" latinLnBrk="0" hangingPunct="1">
      <a:defRPr sz="1500" kern="1200">
        <a:solidFill>
          <a:schemeClr val="tx1"/>
        </a:solidFill>
        <a:latin typeface="+mn-lt"/>
        <a:ea typeface="+mn-ea"/>
        <a:cs typeface="+mn-cs"/>
      </a:defRPr>
    </a:lvl1pPr>
    <a:lvl2pPr marL="571134" algn="l" defTabSz="1142268" rtl="0" eaLnBrk="1" latinLnBrk="0" hangingPunct="1">
      <a:defRPr sz="1500" kern="1200">
        <a:solidFill>
          <a:schemeClr val="tx1"/>
        </a:solidFill>
        <a:latin typeface="+mn-lt"/>
        <a:ea typeface="+mn-ea"/>
        <a:cs typeface="+mn-cs"/>
      </a:defRPr>
    </a:lvl2pPr>
    <a:lvl3pPr marL="1142268" algn="l" defTabSz="1142268" rtl="0" eaLnBrk="1" latinLnBrk="0" hangingPunct="1">
      <a:defRPr sz="1500" kern="1200">
        <a:solidFill>
          <a:schemeClr val="tx1"/>
        </a:solidFill>
        <a:latin typeface="+mn-lt"/>
        <a:ea typeface="+mn-ea"/>
        <a:cs typeface="+mn-cs"/>
      </a:defRPr>
    </a:lvl3pPr>
    <a:lvl4pPr marL="1713403" algn="l" defTabSz="1142268" rtl="0" eaLnBrk="1" latinLnBrk="0" hangingPunct="1">
      <a:defRPr sz="1500" kern="1200">
        <a:solidFill>
          <a:schemeClr val="tx1"/>
        </a:solidFill>
        <a:latin typeface="+mn-lt"/>
        <a:ea typeface="+mn-ea"/>
        <a:cs typeface="+mn-cs"/>
      </a:defRPr>
    </a:lvl4pPr>
    <a:lvl5pPr marL="2284537" algn="l" defTabSz="1142268" rtl="0" eaLnBrk="1" latinLnBrk="0" hangingPunct="1">
      <a:defRPr sz="1500" kern="1200">
        <a:solidFill>
          <a:schemeClr val="tx1"/>
        </a:solidFill>
        <a:latin typeface="+mn-lt"/>
        <a:ea typeface="+mn-ea"/>
        <a:cs typeface="+mn-cs"/>
      </a:defRPr>
    </a:lvl5pPr>
    <a:lvl6pPr marL="2855671" algn="l" defTabSz="1142268" rtl="0" eaLnBrk="1" latinLnBrk="0" hangingPunct="1">
      <a:defRPr sz="1500" kern="1200">
        <a:solidFill>
          <a:schemeClr val="tx1"/>
        </a:solidFill>
        <a:latin typeface="+mn-lt"/>
        <a:ea typeface="+mn-ea"/>
        <a:cs typeface="+mn-cs"/>
      </a:defRPr>
    </a:lvl6pPr>
    <a:lvl7pPr marL="3426805" algn="l" defTabSz="1142268" rtl="0" eaLnBrk="1" latinLnBrk="0" hangingPunct="1">
      <a:defRPr sz="1500" kern="1200">
        <a:solidFill>
          <a:schemeClr val="tx1"/>
        </a:solidFill>
        <a:latin typeface="+mn-lt"/>
        <a:ea typeface="+mn-ea"/>
        <a:cs typeface="+mn-cs"/>
      </a:defRPr>
    </a:lvl7pPr>
    <a:lvl8pPr marL="3997940" algn="l" defTabSz="1142268" rtl="0" eaLnBrk="1" latinLnBrk="0" hangingPunct="1">
      <a:defRPr sz="1500" kern="1200">
        <a:solidFill>
          <a:schemeClr val="tx1"/>
        </a:solidFill>
        <a:latin typeface="+mn-lt"/>
        <a:ea typeface="+mn-ea"/>
        <a:cs typeface="+mn-cs"/>
      </a:defRPr>
    </a:lvl8pPr>
    <a:lvl9pPr marL="4569074" algn="l" defTabSz="1142268"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r>
              <a:rPr lang="en-US" dirty="0" smtClean="0"/>
              <a:t>AFRL,</a:t>
            </a:r>
            <a:r>
              <a:rPr lang="en-US" baseline="0" dirty="0" smtClean="0"/>
              <a:t> City of Lancaster provided initial funding for the establishment of the Lancaster University Center.</a:t>
            </a:r>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4</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13</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14</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15</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16</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17</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46983AD3-73DF-4774-9E12-0D4136263B78}" type="slidenum">
              <a:rPr lang="en-US" smtClean="0"/>
              <a:pPr/>
              <a:t>21</a:t>
            </a:fld>
            <a:endParaRPr lang="en-US" dirty="0" smtClean="0"/>
          </a:p>
        </p:txBody>
      </p:sp>
      <p:sp>
        <p:nvSpPr>
          <p:cNvPr id="37891" name="Rectangle 2"/>
          <p:cNvSpPr>
            <a:spLocks noGrp="1" noRot="1" noChangeAspect="1" noChangeArrowheads="1" noTextEdit="1"/>
          </p:cNvSpPr>
          <p:nvPr>
            <p:ph type="sldImg"/>
          </p:nvPr>
        </p:nvSpPr>
        <p:spPr>
          <a:xfrm>
            <a:off x="185738" y="692150"/>
            <a:ext cx="6578600" cy="3463925"/>
          </a:xfrm>
          <a:ln/>
        </p:spPr>
      </p:sp>
      <p:sp>
        <p:nvSpPr>
          <p:cNvPr id="37892"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46983AD3-73DF-4774-9E12-0D4136263B78}" type="slidenum">
              <a:rPr lang="en-US" smtClean="0"/>
              <a:pPr/>
              <a:t>22</a:t>
            </a:fld>
            <a:endParaRPr lang="en-US" dirty="0" smtClean="0"/>
          </a:p>
        </p:txBody>
      </p:sp>
      <p:sp>
        <p:nvSpPr>
          <p:cNvPr id="37891" name="Rectangle 2"/>
          <p:cNvSpPr>
            <a:spLocks noGrp="1" noRot="1" noChangeAspect="1" noChangeArrowheads="1" noTextEdit="1"/>
          </p:cNvSpPr>
          <p:nvPr>
            <p:ph type="sldImg"/>
          </p:nvPr>
        </p:nvSpPr>
        <p:spPr>
          <a:xfrm>
            <a:off x="185738" y="692150"/>
            <a:ext cx="6578600" cy="3463925"/>
          </a:xfrm>
          <a:ln/>
        </p:spPr>
      </p:sp>
      <p:sp>
        <p:nvSpPr>
          <p:cNvPr id="37892"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4552B9C3-E5F3-4D8D-A489-0A213BB4F359}" type="slidenum">
              <a:rPr lang="en-US" smtClean="0"/>
              <a:pPr/>
              <a:t>23</a:t>
            </a:fld>
            <a:endParaRPr lang="en-US" dirty="0" smtClean="0"/>
          </a:p>
        </p:txBody>
      </p:sp>
      <p:sp>
        <p:nvSpPr>
          <p:cNvPr id="53251" name="Rectangle 2"/>
          <p:cNvSpPr>
            <a:spLocks noGrp="1" noRot="1" noChangeAspect="1" noChangeArrowheads="1" noTextEdit="1"/>
          </p:cNvSpPr>
          <p:nvPr>
            <p:ph type="sldImg"/>
          </p:nvPr>
        </p:nvSpPr>
        <p:spPr>
          <a:xfrm>
            <a:off x="185738" y="692150"/>
            <a:ext cx="6578600" cy="3463925"/>
          </a:xfrm>
          <a:ln/>
        </p:spPr>
      </p:sp>
      <p:sp>
        <p:nvSpPr>
          <p:cNvPr id="53252"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F1F211CA-C24D-4ADB-84FE-2B9A93020CE6}" type="slidenum">
              <a:rPr lang="en-US" smtClean="0"/>
              <a:pPr/>
              <a:t>27</a:t>
            </a:fld>
            <a:endParaRPr lang="en-US" dirty="0" smtClean="0"/>
          </a:p>
        </p:txBody>
      </p:sp>
      <p:sp>
        <p:nvSpPr>
          <p:cNvPr id="51203" name="Rectangle 2"/>
          <p:cNvSpPr>
            <a:spLocks noGrp="1" noRot="1" noChangeAspect="1" noChangeArrowheads="1" noTextEdit="1"/>
          </p:cNvSpPr>
          <p:nvPr>
            <p:ph type="sldImg"/>
          </p:nvPr>
        </p:nvSpPr>
        <p:spPr>
          <a:xfrm>
            <a:off x="185738" y="692150"/>
            <a:ext cx="6578600" cy="3463925"/>
          </a:xfrm>
          <a:ln/>
        </p:spPr>
      </p:sp>
      <p:sp>
        <p:nvSpPr>
          <p:cNvPr id="51204"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txBox="1">
            <a:spLocks noGrp="1" noChangeArrowheads="1"/>
          </p:cNvSpPr>
          <p:nvPr/>
        </p:nvSpPr>
        <p:spPr bwMode="auto">
          <a:xfrm>
            <a:off x="3938377" y="8774271"/>
            <a:ext cx="3011699" cy="461804"/>
          </a:xfrm>
          <a:prstGeom prst="rect">
            <a:avLst/>
          </a:prstGeom>
          <a:noFill/>
          <a:ln w="9525">
            <a:noFill/>
            <a:miter lim="800000"/>
            <a:headEnd/>
            <a:tailEnd/>
          </a:ln>
        </p:spPr>
        <p:txBody>
          <a:bodyPr lIns="92484" tIns="46242" rIns="92484" bIns="46242" anchor="b"/>
          <a:lstStyle/>
          <a:p>
            <a:pPr algn="r"/>
            <a:fld id="{42D120D5-AB3B-446C-8D3C-2EA324663422}" type="slidenum">
              <a:rPr lang="en-US" sz="1200"/>
              <a:pPr algn="r"/>
              <a:t>30</a:t>
            </a:fld>
            <a:endParaRPr lang="en-US" sz="1200" dirty="0"/>
          </a:p>
        </p:txBody>
      </p:sp>
      <p:sp>
        <p:nvSpPr>
          <p:cNvPr id="55299" name="Rectangle 2"/>
          <p:cNvSpPr>
            <a:spLocks noGrp="1" noRot="1" noChangeAspect="1" noChangeArrowheads="1" noTextEdit="1"/>
          </p:cNvSpPr>
          <p:nvPr>
            <p:ph type="sldImg"/>
          </p:nvPr>
        </p:nvSpPr>
        <p:spPr>
          <a:xfrm>
            <a:off x="185738" y="692150"/>
            <a:ext cx="6578600" cy="3463925"/>
          </a:xfrm>
          <a:ln/>
        </p:spPr>
      </p:sp>
      <p:sp>
        <p:nvSpPr>
          <p:cNvPr id="55300"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r>
              <a:rPr lang="en-US" dirty="0" smtClean="0"/>
              <a:t>Boeing contributed about $350K in school grants for equipment</a:t>
            </a:r>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5</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95000" y="4387125"/>
            <a:ext cx="5560050" cy="4156224"/>
          </a:xfrm>
          <a:prstGeom prst="rect">
            <a:avLst/>
          </a:prstGeom>
        </p:spPr>
        <p:txBody>
          <a:bodyPr lIns="91425" tIns="91425" rIns="91425" bIns="91425" anchor="ctr" anchorCtr="0">
            <a:noAutofit/>
          </a:bodyPr>
          <a:lstStyle/>
          <a:p>
            <a:pPr>
              <a:spcBef>
                <a:spcPts val="0"/>
              </a:spcBef>
              <a:buNone/>
            </a:pPr>
            <a:endParaRPr/>
          </a:p>
        </p:txBody>
      </p:sp>
      <p:sp>
        <p:nvSpPr>
          <p:cNvPr id="112" name="Shape 112"/>
          <p:cNvSpPr>
            <a:spLocks noGrp="1" noRot="1" noChangeAspect="1"/>
          </p:cNvSpPr>
          <p:nvPr>
            <p:ph type="sldImg" idx="2"/>
          </p:nvPr>
        </p:nvSpPr>
        <p:spPr>
          <a:xfrm>
            <a:off x="185738" y="692150"/>
            <a:ext cx="658018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4660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95000" y="4387125"/>
            <a:ext cx="5560050" cy="4156224"/>
          </a:xfrm>
          <a:prstGeom prst="rect">
            <a:avLst/>
          </a:prstGeom>
        </p:spPr>
        <p:txBody>
          <a:bodyPr lIns="91425" tIns="91425" rIns="91425" bIns="91425" anchor="ctr" anchorCtr="0">
            <a:noAutofit/>
          </a:bodyPr>
          <a:lstStyle/>
          <a:p>
            <a:pPr>
              <a:spcBef>
                <a:spcPts val="0"/>
              </a:spcBef>
              <a:buNone/>
            </a:pPr>
            <a:endParaRPr/>
          </a:p>
        </p:txBody>
      </p:sp>
      <p:sp>
        <p:nvSpPr>
          <p:cNvPr id="118" name="Shape 118"/>
          <p:cNvSpPr>
            <a:spLocks noGrp="1" noRot="1" noChangeAspect="1"/>
          </p:cNvSpPr>
          <p:nvPr>
            <p:ph type="sldImg" idx="2"/>
          </p:nvPr>
        </p:nvSpPr>
        <p:spPr>
          <a:xfrm>
            <a:off x="185738" y="692150"/>
            <a:ext cx="658018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4143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95000" y="4387125"/>
            <a:ext cx="5560050" cy="4156224"/>
          </a:xfrm>
          <a:prstGeom prst="rect">
            <a:avLst/>
          </a:prstGeom>
        </p:spPr>
        <p:txBody>
          <a:bodyPr lIns="91425" tIns="91425" rIns="91425" bIns="91425" anchor="ctr" anchorCtr="0">
            <a:noAutofit/>
          </a:bodyPr>
          <a:lstStyle/>
          <a:p>
            <a:pPr>
              <a:spcBef>
                <a:spcPts val="0"/>
              </a:spcBef>
              <a:buNone/>
            </a:pPr>
            <a:endParaRPr/>
          </a:p>
        </p:txBody>
      </p:sp>
      <p:sp>
        <p:nvSpPr>
          <p:cNvPr id="127" name="Shape 127"/>
          <p:cNvSpPr>
            <a:spLocks noGrp="1" noRot="1" noChangeAspect="1"/>
          </p:cNvSpPr>
          <p:nvPr>
            <p:ph type="sldImg" idx="2"/>
          </p:nvPr>
        </p:nvSpPr>
        <p:spPr>
          <a:xfrm>
            <a:off x="185738" y="692150"/>
            <a:ext cx="658018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69580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95000" y="4387125"/>
            <a:ext cx="5560050" cy="4156224"/>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85738" y="692150"/>
            <a:ext cx="658018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79969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95000" y="4387125"/>
            <a:ext cx="5560050" cy="4156224"/>
          </a:xfrm>
          <a:prstGeom prst="rect">
            <a:avLst/>
          </a:prstGeom>
        </p:spPr>
        <p:txBody>
          <a:bodyPr lIns="91425" tIns="91425" rIns="91425" bIns="91425" anchor="ctr" anchorCtr="0">
            <a:noAutofit/>
          </a:bodyPr>
          <a:lstStyle/>
          <a:p>
            <a:pPr>
              <a:spcBef>
                <a:spcPts val="0"/>
              </a:spcBef>
              <a:buNone/>
            </a:pPr>
            <a:endParaRPr/>
          </a:p>
        </p:txBody>
      </p:sp>
      <p:sp>
        <p:nvSpPr>
          <p:cNvPr id="148" name="Shape 148"/>
          <p:cNvSpPr>
            <a:spLocks noGrp="1" noRot="1" noChangeAspect="1"/>
          </p:cNvSpPr>
          <p:nvPr>
            <p:ph type="sldImg" idx="2"/>
          </p:nvPr>
        </p:nvSpPr>
        <p:spPr>
          <a:xfrm>
            <a:off x="185738" y="692150"/>
            <a:ext cx="658018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8472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95000" y="4387125"/>
            <a:ext cx="5560050" cy="4156224"/>
          </a:xfrm>
          <a:prstGeom prst="rect">
            <a:avLst/>
          </a:prstGeom>
        </p:spPr>
        <p:txBody>
          <a:bodyPr lIns="91425" tIns="91425" rIns="91425" bIns="91425" anchor="ctr" anchorCtr="0">
            <a:noAutofit/>
          </a:bodyPr>
          <a:lstStyle/>
          <a:p>
            <a:pPr>
              <a:spcBef>
                <a:spcPts val="0"/>
              </a:spcBef>
              <a:buNone/>
            </a:pPr>
            <a:endParaRPr/>
          </a:p>
        </p:txBody>
      </p:sp>
      <p:sp>
        <p:nvSpPr>
          <p:cNvPr id="155" name="Shape 155"/>
          <p:cNvSpPr>
            <a:spLocks noGrp="1" noRot="1" noChangeAspect="1"/>
          </p:cNvSpPr>
          <p:nvPr>
            <p:ph type="sldImg" idx="2"/>
          </p:nvPr>
        </p:nvSpPr>
        <p:spPr>
          <a:xfrm>
            <a:off x="185738" y="692150"/>
            <a:ext cx="658018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8387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95000" y="4387125"/>
            <a:ext cx="5560050" cy="4156224"/>
          </a:xfrm>
          <a:prstGeom prst="rect">
            <a:avLst/>
          </a:prstGeom>
        </p:spPr>
        <p:txBody>
          <a:bodyPr lIns="91425" tIns="91425" rIns="91425" bIns="91425" anchor="ctr" anchorCtr="0">
            <a:noAutofit/>
          </a:bodyPr>
          <a:lstStyle/>
          <a:p>
            <a:pPr>
              <a:spcBef>
                <a:spcPts val="0"/>
              </a:spcBef>
              <a:buNone/>
            </a:pPr>
            <a:endParaRPr/>
          </a:p>
        </p:txBody>
      </p:sp>
      <p:sp>
        <p:nvSpPr>
          <p:cNvPr id="161" name="Shape 161"/>
          <p:cNvSpPr>
            <a:spLocks noGrp="1" noRot="1" noChangeAspect="1"/>
          </p:cNvSpPr>
          <p:nvPr>
            <p:ph type="sldImg" idx="2"/>
          </p:nvPr>
        </p:nvSpPr>
        <p:spPr>
          <a:xfrm>
            <a:off x="185738" y="692150"/>
            <a:ext cx="658018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8787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95000" y="4387125"/>
            <a:ext cx="5560050" cy="4156224"/>
          </a:xfrm>
          <a:prstGeom prst="rect">
            <a:avLst/>
          </a:prstGeom>
        </p:spPr>
        <p:txBody>
          <a:bodyPr lIns="91425" tIns="91425" rIns="91425" bIns="91425" anchor="ctr" anchorCtr="0">
            <a:noAutofit/>
          </a:bodyPr>
          <a:lstStyle/>
          <a:p>
            <a:pPr>
              <a:spcBef>
                <a:spcPts val="0"/>
              </a:spcBef>
              <a:buNone/>
            </a:pPr>
            <a:endParaRPr/>
          </a:p>
        </p:txBody>
      </p:sp>
      <p:sp>
        <p:nvSpPr>
          <p:cNvPr id="173" name="Shape 173"/>
          <p:cNvSpPr>
            <a:spLocks noGrp="1" noRot="1" noChangeAspect="1"/>
          </p:cNvSpPr>
          <p:nvPr>
            <p:ph type="sldImg" idx="2"/>
          </p:nvPr>
        </p:nvSpPr>
        <p:spPr>
          <a:xfrm>
            <a:off x="185738" y="692150"/>
            <a:ext cx="658018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7133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95000" y="4387125"/>
            <a:ext cx="5560050" cy="4156224"/>
          </a:xfrm>
          <a:prstGeom prst="rect">
            <a:avLst/>
          </a:prstGeom>
        </p:spPr>
        <p:txBody>
          <a:bodyPr lIns="91425" tIns="91425" rIns="91425" bIns="91425" anchor="ctr" anchorCtr="0">
            <a:noAutofit/>
          </a:bodyPr>
          <a:lstStyle/>
          <a:p>
            <a:pPr>
              <a:spcBef>
                <a:spcPts val="0"/>
              </a:spcBef>
              <a:buNone/>
            </a:pPr>
            <a:endParaRPr dirty="0"/>
          </a:p>
        </p:txBody>
      </p:sp>
      <p:sp>
        <p:nvSpPr>
          <p:cNvPr id="179" name="Shape 179"/>
          <p:cNvSpPr>
            <a:spLocks noGrp="1" noRot="1" noChangeAspect="1"/>
          </p:cNvSpPr>
          <p:nvPr>
            <p:ph type="sldImg" idx="2"/>
          </p:nvPr>
        </p:nvSpPr>
        <p:spPr>
          <a:xfrm>
            <a:off x="185738" y="692150"/>
            <a:ext cx="658018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1499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 Wes</a:t>
            </a:r>
            <a:r>
              <a:rPr lang="en-US" baseline="0" dirty="0" smtClean="0"/>
              <a:t> </a:t>
            </a:r>
            <a:r>
              <a:rPr lang="en-US" baseline="0" dirty="0" err="1" smtClean="0"/>
              <a:t>Farno’s</a:t>
            </a:r>
            <a:r>
              <a:rPr lang="en-US" baseline="0" dirty="0" smtClean="0"/>
              <a:t> </a:t>
            </a:r>
            <a:r>
              <a:rPr lang="en-US" dirty="0" err="1" smtClean="0"/>
              <a:t>Powerpoint</a:t>
            </a:r>
            <a:r>
              <a:rPr lang="en-US" dirty="0" smtClean="0"/>
              <a:t> separately…Read Wes’ bio and introduce</a:t>
            </a:r>
            <a:r>
              <a:rPr lang="en-US" baseline="0" dirty="0" smtClean="0"/>
              <a:t> him.</a:t>
            </a:r>
          </a:p>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43</a:t>
            </a:fld>
            <a:endParaRPr lang="en-US"/>
          </a:p>
        </p:txBody>
      </p:sp>
    </p:spTree>
    <p:extLst>
      <p:ext uri="{BB962C8B-B14F-4D97-AF65-F5344CB8AC3E}">
        <p14:creationId xmlns:p14="http://schemas.microsoft.com/office/powerpoint/2010/main" val="93875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6</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 Al’s </a:t>
            </a:r>
            <a:r>
              <a:rPr lang="en-US" dirty="0" err="1" smtClean="0"/>
              <a:t>Powerpoint</a:t>
            </a:r>
            <a:r>
              <a:rPr lang="en-US" dirty="0" smtClean="0"/>
              <a:t> separately…Read Al’s bio and introduce him…</a:t>
            </a:r>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44</a:t>
            </a:fld>
            <a:endParaRPr lang="en-US"/>
          </a:p>
        </p:txBody>
      </p:sp>
    </p:spTree>
    <p:extLst>
      <p:ext uri="{BB962C8B-B14F-4D97-AF65-F5344CB8AC3E}">
        <p14:creationId xmlns:p14="http://schemas.microsoft.com/office/powerpoint/2010/main" val="938751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Presenters should</a:t>
            </a:r>
            <a:r>
              <a:rPr lang="en-US" baseline="0" dirty="0" smtClean="0"/>
              <a:t> stand by to get on the podium and start their presentation immediately after the preceding presentation.</a:t>
            </a:r>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45</a:t>
            </a:fld>
            <a:endParaRPr lang="en-US"/>
          </a:p>
        </p:txBody>
      </p:sp>
    </p:spTree>
    <p:extLst>
      <p:ext uri="{BB962C8B-B14F-4D97-AF65-F5344CB8AC3E}">
        <p14:creationId xmlns:p14="http://schemas.microsoft.com/office/powerpoint/2010/main" val="938751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 that: Presenters should</a:t>
            </a:r>
            <a:r>
              <a:rPr lang="en-US" baseline="0" dirty="0" smtClean="0"/>
              <a:t> stand by to get on the podium and start their presentation immediately after the preceding presentation.</a:t>
            </a:r>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46</a:t>
            </a:fld>
            <a:endParaRPr lang="en-US"/>
          </a:p>
        </p:txBody>
      </p:sp>
    </p:spTree>
    <p:extLst>
      <p:ext uri="{BB962C8B-B14F-4D97-AF65-F5344CB8AC3E}">
        <p14:creationId xmlns:p14="http://schemas.microsoft.com/office/powerpoint/2010/main" val="938751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Lunch protocol:</a:t>
            </a:r>
            <a:r>
              <a:rPr lang="en-US" baseline="0" dirty="0" smtClean="0"/>
              <a:t> 1) VIP table (Dr. Manson’s table) starts lunch first. 2) Lunch continues row by row starting with row closer to the stage. Student assistants will be there to direct flow. Ask participants to follow their directions.</a:t>
            </a:r>
          </a:p>
          <a:p>
            <a:r>
              <a:rPr lang="en-US" baseline="0" dirty="0" smtClean="0"/>
              <a:t>3) Around 12:30 – 12:40 we will announce Dr. Manson and read his bio before calling him on the stage.</a:t>
            </a:r>
          </a:p>
          <a:p>
            <a:r>
              <a:rPr lang="en-US" baseline="0" dirty="0" smtClean="0"/>
              <a:t>Request that participants keep the plate noise as low as possible while finish eating.</a:t>
            </a:r>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47</a:t>
            </a:fld>
            <a:endParaRPr lang="en-US"/>
          </a:p>
        </p:txBody>
      </p:sp>
    </p:spTree>
    <p:extLst>
      <p:ext uri="{BB962C8B-B14F-4D97-AF65-F5344CB8AC3E}">
        <p14:creationId xmlns:p14="http://schemas.microsoft.com/office/powerpoint/2010/main" val="938751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48</a:t>
            </a:fld>
            <a:endParaRPr lang="en-US"/>
          </a:p>
        </p:txBody>
      </p:sp>
    </p:spTree>
    <p:extLst>
      <p:ext uri="{BB962C8B-B14F-4D97-AF65-F5344CB8AC3E}">
        <p14:creationId xmlns:p14="http://schemas.microsoft.com/office/powerpoint/2010/main" val="93875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7</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8</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9</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r>
              <a:rPr lang="en-US" smtClean="0"/>
              <a:t>SB70</a:t>
            </a:r>
            <a:r>
              <a:rPr lang="en-US" baseline="0" smtClean="0"/>
              <a:t> grant</a:t>
            </a:r>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10</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r>
              <a:rPr lang="en-US" dirty="0" smtClean="0"/>
              <a:t>AFRL,</a:t>
            </a:r>
            <a:r>
              <a:rPr lang="en-US" baseline="0" dirty="0" smtClean="0"/>
              <a:t> City of Lancaster provided initial funding for the establishment </a:t>
            </a:r>
            <a:r>
              <a:rPr lang="en-US" baseline="0" smtClean="0"/>
              <a:t>of the </a:t>
            </a:r>
            <a:r>
              <a:rPr lang="en-US" baseline="0" dirty="0" smtClean="0"/>
              <a:t>Lancaster University Center</a:t>
            </a:r>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11</a:t>
            </a:fld>
            <a:endParaRPr lang="en-US"/>
          </a:p>
        </p:txBody>
      </p:sp>
    </p:spTree>
    <p:extLst>
      <p:ext uri="{BB962C8B-B14F-4D97-AF65-F5344CB8AC3E}">
        <p14:creationId xmlns:p14="http://schemas.microsoft.com/office/powerpoint/2010/main" val="173468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692150"/>
            <a:ext cx="65786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68D4E-7F23-43F7-821E-D7EFD57BD6CA}" type="slidenum">
              <a:rPr lang="en-US" smtClean="0"/>
              <a:t>12</a:t>
            </a:fld>
            <a:endParaRPr lang="en-US"/>
          </a:p>
        </p:txBody>
      </p:sp>
    </p:spTree>
    <p:extLst>
      <p:ext uri="{BB962C8B-B14F-4D97-AF65-F5344CB8AC3E}">
        <p14:creationId xmlns:p14="http://schemas.microsoft.com/office/powerpoint/2010/main" val="173468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09440" y="1280160"/>
            <a:ext cx="10442965" cy="1706880"/>
          </a:xfrm>
          <a:ln>
            <a:noFill/>
          </a:ln>
        </p:spPr>
        <p:txBody>
          <a:bodyPr vert="horz" tIns="0" rIns="22845"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7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09440" y="3013301"/>
            <a:ext cx="10447019" cy="1635760"/>
          </a:xfrm>
        </p:spPr>
        <p:txBody>
          <a:bodyPr lIns="0" rIns="22845"/>
          <a:lstStyle>
            <a:lvl1pPr marL="0" marR="57113" indent="0" algn="r">
              <a:buNone/>
              <a:defRPr>
                <a:solidFill>
                  <a:schemeClr val="tx1"/>
                </a:solidFill>
              </a:defRPr>
            </a:lvl1pPr>
            <a:lvl2pPr marL="571134" indent="0" algn="ctr">
              <a:buNone/>
            </a:lvl2pPr>
            <a:lvl3pPr marL="1142268" indent="0" algn="ctr">
              <a:buNone/>
            </a:lvl3pPr>
            <a:lvl4pPr marL="1713403" indent="0" algn="ctr">
              <a:buNone/>
            </a:lvl4pPr>
            <a:lvl5pPr marL="2284537" indent="0" algn="ctr">
              <a:buNone/>
            </a:lvl5pPr>
            <a:lvl6pPr marL="2855671" indent="0" algn="ctr">
              <a:buNone/>
            </a:lvl6pPr>
            <a:lvl7pPr marL="3426805" indent="0" algn="ctr">
              <a:buNone/>
            </a:lvl7pPr>
            <a:lvl8pPr marL="3997940" indent="0" algn="ctr">
              <a:buNone/>
            </a:lvl8pPr>
            <a:lvl9pPr marL="4569074"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95FE6C-0475-4C5B-899B-ED653996E279}" type="datetime1">
              <a:rPr lang="en-US" smtClean="0"/>
              <a:t>11/5/2015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0E18C94-9F18-4FC7-AFF7-466F35495B5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A7FE1B-D69F-4E00-8851-35415C04374D}"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18C94-9F18-4FC7-AFF7-466F35495B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853441"/>
            <a:ext cx="2736414" cy="486431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853441"/>
            <a:ext cx="8006543" cy="486431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DF3644-FC95-4314-9AE2-1F749D2978FB}"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18C94-9F18-4FC7-AFF7-466F35495B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589599-01EC-48F5-8D1F-801868EAB33A}"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18C94-9F18-4FC7-AFF7-466F35495B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5387" y="1228953"/>
            <a:ext cx="10337562" cy="127162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7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5387" y="2524354"/>
            <a:ext cx="10337562" cy="1409064"/>
          </a:xfrm>
        </p:spPr>
        <p:txBody>
          <a:bodyPr lIns="57113" rIns="57113" anchor="t"/>
          <a:lstStyle>
            <a:lvl1pPr marL="0" indent="0">
              <a:buNone/>
              <a:defRPr sz="2700">
                <a:solidFill>
                  <a:schemeClr val="tx1"/>
                </a:solidFill>
              </a:defRPr>
            </a:lvl1pPr>
            <a:lvl2pPr>
              <a:buNone/>
              <a:defRPr sz="2200">
                <a:solidFill>
                  <a:schemeClr val="tx1">
                    <a:tint val="75000"/>
                  </a:schemeClr>
                </a:solidFill>
              </a:defRPr>
            </a:lvl2pPr>
            <a:lvl3pPr>
              <a:buNone/>
              <a:defRPr sz="20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BC16F1-5897-4331-A2FF-713332F9473D}"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18C94-9F18-4FC7-AFF7-466F35495B5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657149"/>
            <a:ext cx="10945654" cy="10668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8092" y="1792080"/>
            <a:ext cx="5371478" cy="4139184"/>
          </a:xfrm>
        </p:spPr>
        <p:txBody>
          <a:bodyPr/>
          <a:lstStyle>
            <a:lvl1pPr>
              <a:defRPr sz="3200"/>
            </a:lvl1pPr>
            <a:lvl2pPr>
              <a:defRPr sz="3000"/>
            </a:lvl2pPr>
            <a:lvl3pPr>
              <a:defRPr sz="25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82268" y="1792080"/>
            <a:ext cx="5371478" cy="4139184"/>
          </a:xfrm>
        </p:spPr>
        <p:txBody>
          <a:bodyPr/>
          <a:lstStyle>
            <a:lvl1pPr>
              <a:defRPr sz="3200"/>
            </a:lvl1pPr>
            <a:lvl2pPr>
              <a:defRPr sz="3000"/>
            </a:lvl2pPr>
            <a:lvl3pPr>
              <a:defRPr sz="25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E0C684-3D31-4907-BDC7-8006D1B520DE}" type="datetime1">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18C94-9F18-4FC7-AFF7-466F35495B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657149"/>
            <a:ext cx="10945654" cy="1066800"/>
          </a:xfrm>
        </p:spPr>
        <p:txBody>
          <a:bodyPr tIns="57113"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8092" y="1731565"/>
            <a:ext cx="5373591" cy="615395"/>
          </a:xfrm>
        </p:spPr>
        <p:txBody>
          <a:bodyPr lIns="57113" tIns="0" rIns="57113" bIns="0" anchor="ctr">
            <a:noAutofit/>
          </a:bodyPr>
          <a:lstStyle>
            <a:lvl1pPr marL="0" indent="0">
              <a:buNone/>
              <a:defRPr sz="3000" b="1" cap="none" baseline="0">
                <a:solidFill>
                  <a:schemeClr val="tx2"/>
                </a:solidFill>
                <a:effectLst/>
              </a:defRPr>
            </a:lvl1pPr>
            <a:lvl2pPr>
              <a:buNone/>
              <a:defRPr sz="2500" b="1"/>
            </a:lvl2pPr>
            <a:lvl3pPr>
              <a:buNone/>
              <a:defRPr sz="2200" b="1"/>
            </a:lvl3pPr>
            <a:lvl4pPr>
              <a:buNone/>
              <a:defRPr sz="2000" b="1"/>
            </a:lvl4pPr>
            <a:lvl5pPr>
              <a:buNone/>
              <a:defRPr sz="20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78048" y="1735774"/>
            <a:ext cx="5375701" cy="611186"/>
          </a:xfrm>
        </p:spPr>
        <p:txBody>
          <a:bodyPr lIns="57113" tIns="0" rIns="57113" bIns="0" anchor="ctr"/>
          <a:lstStyle>
            <a:lvl1pPr marL="0" indent="0">
              <a:buNone/>
              <a:defRPr sz="3000" b="1" cap="none" baseline="0">
                <a:solidFill>
                  <a:schemeClr val="tx2"/>
                </a:solidFill>
                <a:effectLst/>
              </a:defRPr>
            </a:lvl1pPr>
            <a:lvl2pPr>
              <a:buNone/>
              <a:defRPr sz="2500" b="1"/>
            </a:lvl2pPr>
            <a:lvl3pPr>
              <a:buNone/>
              <a:defRPr sz="2200" b="1"/>
            </a:lvl3pPr>
            <a:lvl4pPr>
              <a:buNone/>
              <a:defRPr sz="2000" b="1"/>
            </a:lvl4pPr>
            <a:lvl5pPr>
              <a:buNone/>
              <a:defRPr sz="20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8092" y="2346961"/>
            <a:ext cx="5373591" cy="3589339"/>
          </a:xfrm>
        </p:spPr>
        <p:txBody>
          <a:bodyPr tIns="0"/>
          <a:lstStyle>
            <a:lvl1pPr>
              <a:defRPr sz="2700"/>
            </a:lvl1pPr>
            <a:lvl2pPr>
              <a:defRPr sz="25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78048" y="2346961"/>
            <a:ext cx="5375701" cy="3589339"/>
          </a:xfrm>
        </p:spPr>
        <p:txBody>
          <a:bodyPr tIns="0"/>
          <a:lstStyle>
            <a:lvl1pPr>
              <a:defRPr sz="2700"/>
            </a:lvl1pPr>
            <a:lvl2pPr>
              <a:defRPr sz="25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1D083D-5D14-4C73-AA55-FA77F996898E}" type="datetime1">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18C94-9F18-4FC7-AFF7-466F35495B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92" y="657149"/>
            <a:ext cx="11047003" cy="1066800"/>
          </a:xfrm>
        </p:spPr>
        <p:txBody>
          <a:bodyPr vert="horz" tIns="5711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62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7F87B5-F040-4F58-A298-3C2F90AD5CA2}" type="datetime1">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18C94-9F18-4FC7-AFF7-466F35495B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366A2-CD73-4739-B372-A62C03A997B6}" type="datetime1">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18C94-9F18-4FC7-AFF7-466F35495B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2138" y="480061"/>
            <a:ext cx="3648551" cy="1084581"/>
          </a:xfrm>
        </p:spPr>
        <p:txBody>
          <a:bodyPr lIns="0" anchor="b">
            <a:noAutofit/>
          </a:bodyPr>
          <a:lstStyle>
            <a:lvl1pPr algn="l" rtl="0">
              <a:spcBef>
                <a:spcPct val="0"/>
              </a:spcBef>
              <a:buNone/>
              <a:defRPr sz="32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2138" y="1564640"/>
            <a:ext cx="3648551" cy="4267200"/>
          </a:xfrm>
        </p:spPr>
        <p:txBody>
          <a:bodyPr lIns="22845" rIns="22845"/>
          <a:lstStyle>
            <a:lvl1pPr marL="0" indent="0" algn="l">
              <a:buNone/>
              <a:defRPr sz="1700"/>
            </a:lvl1pPr>
            <a:lvl2pPr indent="0" algn="l">
              <a:buNone/>
              <a:defRPr sz="1500"/>
            </a:lvl2pPr>
            <a:lvl3pPr indent="0" algn="l">
              <a:buNone/>
              <a:defRPr sz="1200"/>
            </a:lvl3pPr>
            <a:lvl4pPr indent="0" algn="l">
              <a:buNone/>
              <a:defRPr sz="1100"/>
            </a:lvl4pPr>
            <a:lvl5pPr indent="0" algn="l">
              <a:buNone/>
              <a:defRPr sz="11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54941" y="1564640"/>
            <a:ext cx="6798805" cy="4267200"/>
          </a:xfrm>
        </p:spPr>
        <p:txBody>
          <a:bodyPr tIns="0"/>
          <a:lstStyle>
            <a:lvl1pPr>
              <a:defRPr sz="3500"/>
            </a:lvl1pPr>
            <a:lvl2pPr>
              <a:defRPr sz="3200"/>
            </a:lvl2pPr>
            <a:lvl3pPr>
              <a:defRPr sz="3000"/>
            </a:lvl3pPr>
            <a:lvl4pPr>
              <a:defRPr sz="25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44D9ED-7F0E-446B-AE21-BED1F738705D}" type="datetime1">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18C94-9F18-4FC7-AFF7-466F35495B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10562" y="1034206"/>
            <a:ext cx="6993057" cy="384048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14227" tIns="57113" rIns="114227" bIns="57113" rtlCol="0" anchor="ctr"/>
          <a:lstStyle/>
          <a:p>
            <a:pPr algn="ctr" eaLnBrk="1" latinLnBrk="0" hangingPunct="1"/>
            <a:endParaRPr kumimoji="0" lang="en-US"/>
          </a:p>
        </p:txBody>
      </p:sp>
      <p:sp>
        <p:nvSpPr>
          <p:cNvPr id="12" name="Right Triangle 11"/>
          <p:cNvSpPr/>
          <p:nvPr/>
        </p:nvSpPr>
        <p:spPr>
          <a:xfrm rot="420000" flipV="1">
            <a:off x="10645777" y="5002451"/>
            <a:ext cx="206751" cy="14508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14227" tIns="57113" rIns="114227" bIns="57113" rtlCol="0" anchor="ctr"/>
          <a:lstStyle/>
          <a:p>
            <a:pPr algn="ctr" eaLnBrk="1" latinLnBrk="0" hangingPunct="1"/>
            <a:endParaRPr kumimoji="0" lang="en-US"/>
          </a:p>
        </p:txBody>
      </p:sp>
      <p:sp>
        <p:nvSpPr>
          <p:cNvPr id="2" name="Title 1"/>
          <p:cNvSpPr>
            <a:spLocks noGrp="1"/>
          </p:cNvSpPr>
          <p:nvPr>
            <p:ph type="title"/>
          </p:nvPr>
        </p:nvSpPr>
        <p:spPr>
          <a:xfrm>
            <a:off x="810789" y="1098530"/>
            <a:ext cx="2943165" cy="1477113"/>
          </a:xfrm>
        </p:spPr>
        <p:txBody>
          <a:bodyPr vert="horz" lIns="57113" tIns="57113" rIns="57113" bIns="57113" anchor="b"/>
          <a:lstStyle>
            <a:lvl1pPr algn="l">
              <a:buNone/>
              <a:defRPr sz="25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0789" y="2640200"/>
            <a:ext cx="2939111" cy="2034032"/>
          </a:xfrm>
        </p:spPr>
        <p:txBody>
          <a:bodyPr lIns="79959" rIns="57113" bIns="57113" anchor="t"/>
          <a:lstStyle>
            <a:lvl1pPr marL="0" indent="0" algn="l">
              <a:spcBef>
                <a:spcPts val="312"/>
              </a:spcBef>
              <a:buFontTx/>
              <a:buNone/>
              <a:defRPr sz="1600"/>
            </a:lvl1pPr>
            <a:lvl2pPr>
              <a:defRPr sz="1500"/>
            </a:lvl2pPr>
            <a:lvl3pPr>
              <a:defRPr sz="1200"/>
            </a:lvl3pPr>
            <a:lvl4pPr>
              <a:defRPr sz="1100"/>
            </a:lvl4pPr>
            <a:lvl5pPr>
              <a:defRPr sz="11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154558-C412-4A64-8647-207BF8FD8266}" type="datetime1">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42957" y="5932594"/>
            <a:ext cx="810789" cy="340784"/>
          </a:xfrm>
        </p:spPr>
        <p:txBody>
          <a:bodyPr/>
          <a:lstStyle/>
          <a:p>
            <a:fld id="{30E18C94-9F18-4FC7-AFF7-466F35495B58}" type="slidenum">
              <a:rPr lang="en-US" smtClean="0"/>
              <a:t>‹#›</a:t>
            </a:fld>
            <a:endParaRPr lang="en-US"/>
          </a:p>
        </p:txBody>
      </p:sp>
      <p:sp>
        <p:nvSpPr>
          <p:cNvPr id="3" name="Picture Placeholder 2"/>
          <p:cNvSpPr>
            <a:spLocks noGrp="1"/>
          </p:cNvSpPr>
          <p:nvPr>
            <p:ph type="pic" idx="1"/>
          </p:nvPr>
        </p:nvSpPr>
        <p:spPr>
          <a:xfrm rot="420000">
            <a:off x="4636226" y="1119550"/>
            <a:ext cx="6141728" cy="3669792"/>
          </a:xfrm>
          <a:prstGeom prst="rect">
            <a:avLst/>
          </a:prstGeom>
          <a:solidFill>
            <a:schemeClr val="bg2"/>
          </a:solidFill>
          <a:ln w="3000" cap="rnd">
            <a:solidFill>
              <a:srgbClr val="C0C0C0"/>
            </a:solidFill>
            <a:round/>
          </a:ln>
          <a:effectLst/>
        </p:spPr>
        <p:txBody>
          <a:bodyPr/>
          <a:lstStyle>
            <a:lvl1pPr marL="0" indent="0">
              <a:buNone/>
              <a:defRPr sz="4000"/>
            </a:lvl1pPr>
          </a:lstStyle>
          <a:p>
            <a:r>
              <a:rPr kumimoji="0" lang="en-US" smtClean="0"/>
              <a:t>Click icon to add picture</a:t>
            </a:r>
            <a:endParaRPr kumimoji="0" lang="en-US" dirty="0"/>
          </a:p>
        </p:txBody>
      </p:sp>
      <p:sp>
        <p:nvSpPr>
          <p:cNvPr id="10" name="Freeform 9"/>
          <p:cNvSpPr>
            <a:spLocks/>
          </p:cNvSpPr>
          <p:nvPr/>
        </p:nvSpPr>
        <p:spPr bwMode="auto">
          <a:xfrm flipV="1">
            <a:off x="-12669" y="5428828"/>
            <a:ext cx="12187175" cy="97197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14227" tIns="57113" rIns="114227" bIns="57113"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27547" y="5805171"/>
            <a:ext cx="6334291" cy="595629"/>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14227" tIns="57113" rIns="114227" bIns="57113"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69" y="-6667"/>
            <a:ext cx="12187175" cy="97197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14227" tIns="57113" rIns="114227" bIns="57113"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27547" y="-6667"/>
            <a:ext cx="6334291" cy="595629"/>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14227" tIns="57113" rIns="114227" bIns="57113"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8092" y="657149"/>
            <a:ext cx="10945654" cy="1066800"/>
          </a:xfrm>
          <a:prstGeom prst="rect">
            <a:avLst/>
          </a:prstGeom>
        </p:spPr>
        <p:txBody>
          <a:bodyPr vert="horz" lIns="0" tIns="57113"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8092" y="1806448"/>
            <a:ext cx="10945654" cy="4096512"/>
          </a:xfrm>
          <a:prstGeom prst="rect">
            <a:avLst/>
          </a:prstGeom>
        </p:spPr>
        <p:txBody>
          <a:bodyPr vert="horz" lIns="114227" tIns="57113" rIns="114227" bIns="5711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8092" y="5932594"/>
            <a:ext cx="2837762" cy="340784"/>
          </a:xfrm>
          <a:prstGeom prst="rect">
            <a:avLst/>
          </a:prstGeom>
        </p:spPr>
        <p:txBody>
          <a:bodyPr vert="horz" lIns="0" tIns="0" rIns="0" bIns="0" anchor="b"/>
          <a:lstStyle>
            <a:lvl1pPr algn="l" eaLnBrk="1" latinLnBrk="0" hangingPunct="1">
              <a:defRPr kumimoji="0" sz="1500">
                <a:solidFill>
                  <a:schemeClr val="tx2">
                    <a:shade val="90000"/>
                  </a:schemeClr>
                </a:solidFill>
              </a:defRPr>
            </a:lvl1pPr>
          </a:lstStyle>
          <a:p>
            <a:fld id="{2E23A0FF-1053-4E09-8D16-946A830DBCB7}" type="datetime1">
              <a:rPr lang="en-US" smtClean="0"/>
              <a:t>11/5/2015</a:t>
            </a:fld>
            <a:endParaRPr lang="en-US"/>
          </a:p>
        </p:txBody>
      </p:sp>
      <p:sp>
        <p:nvSpPr>
          <p:cNvPr id="22" name="Footer Placeholder 21"/>
          <p:cNvSpPr>
            <a:spLocks noGrp="1"/>
          </p:cNvSpPr>
          <p:nvPr>
            <p:ph type="ftr" sz="quarter" idx="3"/>
          </p:nvPr>
        </p:nvSpPr>
        <p:spPr>
          <a:xfrm>
            <a:off x="3547203" y="5932594"/>
            <a:ext cx="4459341" cy="340784"/>
          </a:xfrm>
          <a:prstGeom prst="rect">
            <a:avLst/>
          </a:prstGeom>
        </p:spPr>
        <p:txBody>
          <a:bodyPr vert="horz" lIns="0" tIns="0" rIns="0" bIns="0" anchor="b"/>
          <a:lstStyle>
            <a:lvl1pPr algn="l" eaLnBrk="1" latinLnBrk="0" hangingPunct="1">
              <a:defRPr kumimoji="0" sz="15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40259" y="5932594"/>
            <a:ext cx="1013487" cy="340784"/>
          </a:xfrm>
          <a:prstGeom prst="rect">
            <a:avLst/>
          </a:prstGeom>
        </p:spPr>
        <p:txBody>
          <a:bodyPr vert="horz" lIns="0" tIns="0" rIns="0" bIns="0" anchor="b"/>
          <a:lstStyle>
            <a:lvl1pPr algn="r" eaLnBrk="1" latinLnBrk="0" hangingPunct="1">
              <a:defRPr kumimoji="0" sz="1500">
                <a:solidFill>
                  <a:schemeClr val="tx2">
                    <a:shade val="90000"/>
                  </a:schemeClr>
                </a:solidFill>
              </a:defRPr>
            </a:lvl1pPr>
          </a:lstStyle>
          <a:p>
            <a:fld id="{30E18C94-9F18-4FC7-AFF7-466F35495B58}" type="slidenum">
              <a:rPr lang="en-US" smtClean="0"/>
              <a:t>‹#›</a:t>
            </a:fld>
            <a:endParaRPr lang="en-US"/>
          </a:p>
        </p:txBody>
      </p:sp>
      <p:grpSp>
        <p:nvGrpSpPr>
          <p:cNvPr id="2" name="Group 1"/>
          <p:cNvGrpSpPr/>
          <p:nvPr/>
        </p:nvGrpSpPr>
        <p:grpSpPr>
          <a:xfrm>
            <a:off x="-25293" y="188914"/>
            <a:ext cx="12210448" cy="605942"/>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6200" b="0" kern="1200">
          <a:ln>
            <a:noFill/>
          </a:ln>
          <a:solidFill>
            <a:schemeClr val="tx2"/>
          </a:solidFill>
          <a:effectLst/>
          <a:latin typeface="+mj-lt"/>
          <a:ea typeface="+mj-ea"/>
          <a:cs typeface="+mj-cs"/>
        </a:defRPr>
      </a:lvl1pPr>
    </p:titleStyle>
    <p:bodyStyle>
      <a:lvl1pPr marL="342681" indent="-342681" algn="l" rtl="0" eaLnBrk="1" latinLnBrk="0" hangingPunct="1">
        <a:spcBef>
          <a:spcPct val="20000"/>
        </a:spcBef>
        <a:buClr>
          <a:schemeClr val="accent3"/>
        </a:buClr>
        <a:buSzPct val="95000"/>
        <a:buFont typeface="Wingdings 2"/>
        <a:buChar char=""/>
        <a:defRPr kumimoji="0" sz="3200" kern="1200">
          <a:solidFill>
            <a:schemeClr val="tx1"/>
          </a:solidFill>
          <a:latin typeface="+mn-lt"/>
          <a:ea typeface="+mn-ea"/>
          <a:cs typeface="+mn-cs"/>
        </a:defRPr>
      </a:lvl1pPr>
      <a:lvl2pPr marL="799588" indent="-308412" algn="l" rtl="0" eaLnBrk="1" latinLnBrk="0" hangingPunct="1">
        <a:spcBef>
          <a:spcPct val="20000"/>
        </a:spcBef>
        <a:buClr>
          <a:schemeClr val="accent1"/>
        </a:buClr>
        <a:buSzPct val="85000"/>
        <a:buFont typeface="Wingdings 2"/>
        <a:buChar char=""/>
        <a:defRPr kumimoji="0" sz="3000" kern="1200">
          <a:solidFill>
            <a:schemeClr val="tx1"/>
          </a:solidFill>
          <a:latin typeface="+mn-lt"/>
          <a:ea typeface="+mn-ea"/>
          <a:cs typeface="+mn-cs"/>
        </a:defRPr>
      </a:lvl2pPr>
      <a:lvl3pPr marL="1142268" indent="-308412" algn="l" rtl="0" eaLnBrk="1" latinLnBrk="0" hangingPunct="1">
        <a:spcBef>
          <a:spcPct val="20000"/>
        </a:spcBef>
        <a:buClr>
          <a:schemeClr val="accent2"/>
        </a:buClr>
        <a:buSzPct val="70000"/>
        <a:buFont typeface="Wingdings 2"/>
        <a:buChar char=""/>
        <a:defRPr kumimoji="0" sz="2600" kern="1200">
          <a:solidFill>
            <a:schemeClr val="tx1"/>
          </a:solidFill>
          <a:latin typeface="+mn-lt"/>
          <a:ea typeface="+mn-ea"/>
          <a:cs typeface="+mn-cs"/>
        </a:defRPr>
      </a:lvl3pPr>
      <a:lvl4pPr marL="1484949" indent="-262722" algn="l" rtl="0" eaLnBrk="1" latinLnBrk="0" hangingPunct="1">
        <a:spcBef>
          <a:spcPct val="20000"/>
        </a:spcBef>
        <a:buClr>
          <a:schemeClr val="accent3"/>
        </a:buClr>
        <a:buSzPct val="65000"/>
        <a:buFont typeface="Wingdings 2"/>
        <a:buChar char=""/>
        <a:defRPr kumimoji="0" sz="2500" kern="1200">
          <a:solidFill>
            <a:schemeClr val="tx1"/>
          </a:solidFill>
          <a:latin typeface="+mn-lt"/>
          <a:ea typeface="+mn-ea"/>
          <a:cs typeface="+mn-cs"/>
        </a:defRPr>
      </a:lvl4pPr>
      <a:lvl5pPr marL="1827630" indent="-262722" algn="l" rtl="0" eaLnBrk="1" latinLnBrk="0" hangingPunct="1">
        <a:spcBef>
          <a:spcPct val="20000"/>
        </a:spcBef>
        <a:buClr>
          <a:schemeClr val="accent4"/>
        </a:buClr>
        <a:buSzPct val="65000"/>
        <a:buFont typeface="Wingdings 2"/>
        <a:buChar char=""/>
        <a:defRPr kumimoji="0" sz="2500" kern="1200">
          <a:solidFill>
            <a:schemeClr val="tx1"/>
          </a:solidFill>
          <a:latin typeface="+mn-lt"/>
          <a:ea typeface="+mn-ea"/>
          <a:cs typeface="+mn-cs"/>
        </a:defRPr>
      </a:lvl5pPr>
      <a:lvl6pPr marL="2170310" indent="-262722" algn="l" rtl="0" eaLnBrk="1" latinLnBrk="0" hangingPunct="1">
        <a:spcBef>
          <a:spcPct val="20000"/>
        </a:spcBef>
        <a:buClr>
          <a:schemeClr val="accent5"/>
        </a:buClr>
        <a:buSzPct val="80000"/>
        <a:buFont typeface="Wingdings 2"/>
        <a:buChar char=""/>
        <a:defRPr kumimoji="0" sz="2200" kern="1200">
          <a:solidFill>
            <a:schemeClr val="tx1"/>
          </a:solidFill>
          <a:latin typeface="+mn-lt"/>
          <a:ea typeface="+mn-ea"/>
          <a:cs typeface="+mn-cs"/>
        </a:defRPr>
      </a:lvl6pPr>
      <a:lvl7pPr marL="2398764" indent="-228454" algn="l" rtl="0" eaLnBrk="1" latinLnBrk="0" hangingPunct="1">
        <a:spcBef>
          <a:spcPct val="20000"/>
        </a:spcBef>
        <a:buClr>
          <a:schemeClr val="accent6"/>
        </a:buClr>
        <a:buSzPct val="80000"/>
        <a:buFont typeface="Wingdings 2"/>
        <a:buChar char=""/>
        <a:defRPr kumimoji="0" sz="2000" kern="1200" baseline="0">
          <a:solidFill>
            <a:schemeClr val="tx1"/>
          </a:solidFill>
          <a:latin typeface="+mn-lt"/>
          <a:ea typeface="+mn-ea"/>
          <a:cs typeface="+mn-cs"/>
        </a:defRPr>
      </a:lvl7pPr>
      <a:lvl8pPr marL="2741444" indent="-228454" algn="l" rtl="0" eaLnBrk="1" latinLnBrk="0" hangingPunct="1">
        <a:spcBef>
          <a:spcPct val="20000"/>
        </a:spcBef>
        <a:buClr>
          <a:schemeClr val="tx2"/>
        </a:buClr>
        <a:buChar char="•"/>
        <a:defRPr kumimoji="0" sz="2000" kern="1200">
          <a:solidFill>
            <a:schemeClr val="tx1"/>
          </a:solidFill>
          <a:latin typeface="+mn-lt"/>
          <a:ea typeface="+mn-ea"/>
          <a:cs typeface="+mn-cs"/>
        </a:defRPr>
      </a:lvl8pPr>
      <a:lvl9pPr marL="3084125" indent="-228454" algn="l" rtl="0" eaLnBrk="1" latinLnBrk="0" hangingPunct="1">
        <a:spcBef>
          <a:spcPct val="20000"/>
        </a:spcBef>
        <a:buClr>
          <a:schemeClr val="tx2"/>
        </a:buClr>
        <a:buFontTx/>
        <a:buChar char="•"/>
        <a:defRPr kumimoji="0" sz="1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71134" algn="l" rtl="0" eaLnBrk="1" latinLnBrk="0" hangingPunct="1">
        <a:defRPr kumimoji="0" kern="1200">
          <a:solidFill>
            <a:schemeClr val="tx1"/>
          </a:solidFill>
          <a:latin typeface="+mn-lt"/>
          <a:ea typeface="+mn-ea"/>
          <a:cs typeface="+mn-cs"/>
        </a:defRPr>
      </a:lvl2pPr>
      <a:lvl3pPr marL="1142268" algn="l" rtl="0" eaLnBrk="1" latinLnBrk="0" hangingPunct="1">
        <a:defRPr kumimoji="0" kern="1200">
          <a:solidFill>
            <a:schemeClr val="tx1"/>
          </a:solidFill>
          <a:latin typeface="+mn-lt"/>
          <a:ea typeface="+mn-ea"/>
          <a:cs typeface="+mn-cs"/>
        </a:defRPr>
      </a:lvl3pPr>
      <a:lvl4pPr marL="1713403" algn="l" rtl="0" eaLnBrk="1" latinLnBrk="0" hangingPunct="1">
        <a:defRPr kumimoji="0" kern="1200">
          <a:solidFill>
            <a:schemeClr val="tx1"/>
          </a:solidFill>
          <a:latin typeface="+mn-lt"/>
          <a:ea typeface="+mn-ea"/>
          <a:cs typeface="+mn-cs"/>
        </a:defRPr>
      </a:lvl4pPr>
      <a:lvl5pPr marL="2284537" algn="l" rtl="0" eaLnBrk="1" latinLnBrk="0" hangingPunct="1">
        <a:defRPr kumimoji="0" kern="1200">
          <a:solidFill>
            <a:schemeClr val="tx1"/>
          </a:solidFill>
          <a:latin typeface="+mn-lt"/>
          <a:ea typeface="+mn-ea"/>
          <a:cs typeface="+mn-cs"/>
        </a:defRPr>
      </a:lvl5pPr>
      <a:lvl6pPr marL="2855671" algn="l" rtl="0" eaLnBrk="1" latinLnBrk="0" hangingPunct="1">
        <a:defRPr kumimoji="0" kern="1200">
          <a:solidFill>
            <a:schemeClr val="tx1"/>
          </a:solidFill>
          <a:latin typeface="+mn-lt"/>
          <a:ea typeface="+mn-ea"/>
          <a:cs typeface="+mn-cs"/>
        </a:defRPr>
      </a:lvl6pPr>
      <a:lvl7pPr marL="3426805" algn="l" rtl="0" eaLnBrk="1" latinLnBrk="0" hangingPunct="1">
        <a:defRPr kumimoji="0" kern="1200">
          <a:solidFill>
            <a:schemeClr val="tx1"/>
          </a:solidFill>
          <a:latin typeface="+mn-lt"/>
          <a:ea typeface="+mn-ea"/>
          <a:cs typeface="+mn-cs"/>
        </a:defRPr>
      </a:lvl7pPr>
      <a:lvl8pPr marL="3997940" algn="l" rtl="0" eaLnBrk="1" latinLnBrk="0" hangingPunct="1">
        <a:defRPr kumimoji="0" kern="1200">
          <a:solidFill>
            <a:schemeClr val="tx1"/>
          </a:solidFill>
          <a:latin typeface="+mn-lt"/>
          <a:ea typeface="+mn-ea"/>
          <a:cs typeface="+mn-cs"/>
        </a:defRPr>
      </a:lvl8pPr>
      <a:lvl9pPr marL="456907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package" Target="../embeddings/Microsoft_Word_Document1.docx"/></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mailto:jjones141@avc.edu" TargetMode="External"/><Relationship Id="rId2" Type="http://schemas.openxmlformats.org/officeDocument/2006/relationships/hyperlink" Target="mailto:cvaliotis@avc.edu" TargetMode="External"/><Relationship Id="rId1" Type="http://schemas.openxmlformats.org/officeDocument/2006/relationships/slideLayout" Target="../slideLayouts/slideLayout2.xml"/><Relationship Id="rId4" Type="http://schemas.openxmlformats.org/officeDocument/2006/relationships/hyperlink" Target="mailto:sdalmage@avc.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hsistemcoop@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e.tl/JU9XTwqoU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36.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jp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gif"/><Relationship Id="rId17" Type="http://schemas.openxmlformats.org/officeDocument/2006/relationships/image" Target="../media/image29.png"/><Relationship Id="rId2" Type="http://schemas.openxmlformats.org/officeDocument/2006/relationships/notesSlide" Target="../notesSlides/notesSlide24.xml"/><Relationship Id="rId16"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gif"/><Relationship Id="rId1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kriss.vanderhyde@us.af.mi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aS21WMBUXl0" TargetMode="External"/><Relationship Id="rId2" Type="http://schemas.openxmlformats.org/officeDocument/2006/relationships/hyperlink" Target="https://www.youtube.com/watch?v=DspGbFj6NC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0E18C94-9F18-4FC7-AFF7-466F35495B58}" type="slidenum">
              <a:rPr lang="en-US" smtClean="0"/>
              <a:t>1</a:t>
            </a:fld>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064959424"/>
              </p:ext>
            </p:extLst>
          </p:nvPr>
        </p:nvGraphicFramePr>
        <p:xfrm>
          <a:off x="4785519" y="747672"/>
          <a:ext cx="6248400" cy="5500728"/>
        </p:xfrm>
        <a:graphic>
          <a:graphicData uri="http://schemas.openxmlformats.org/presentationml/2006/ole">
            <mc:AlternateContent xmlns:mc="http://schemas.openxmlformats.org/markup-compatibility/2006">
              <mc:Choice xmlns:v="urn:schemas-microsoft-com:vml" Requires="v">
                <p:oleObj spid="_x0000_s1049" name="Document" r:id="rId4" imgW="4457700" imgH="3924300" progId="Word.Document.12">
                  <p:embed/>
                </p:oleObj>
              </mc:Choice>
              <mc:Fallback>
                <p:oleObj name="Document" r:id="rId4" imgW="4457700" imgH="3924300" progId="Word.Document.12">
                  <p:embed/>
                  <p:pic>
                    <p:nvPicPr>
                      <p:cNvPr id="0" name=""/>
                      <p:cNvPicPr/>
                      <p:nvPr/>
                    </p:nvPicPr>
                    <p:blipFill>
                      <a:blip r:embed="rId5"/>
                      <a:stretch>
                        <a:fillRect/>
                      </a:stretch>
                    </p:blipFill>
                    <p:spPr>
                      <a:xfrm>
                        <a:off x="4785519" y="747672"/>
                        <a:ext cx="6248400" cy="5500728"/>
                      </a:xfrm>
                      <a:prstGeom prst="rect">
                        <a:avLst/>
                      </a:prstGeom>
                    </p:spPr>
                  </p:pic>
                </p:oleObj>
              </mc:Fallback>
            </mc:AlternateContent>
          </a:graphicData>
        </a:graphic>
      </p:graphicFrame>
      <p:sp>
        <p:nvSpPr>
          <p:cNvPr id="13" name="Rectangle 12"/>
          <p:cNvSpPr/>
          <p:nvPr/>
        </p:nvSpPr>
        <p:spPr>
          <a:xfrm>
            <a:off x="213519" y="1219200"/>
            <a:ext cx="4593647" cy="4401205"/>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r>
              <a:rPr lang="en-US" sz="40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Annual </a:t>
            </a:r>
          </a:p>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Antelope Valley</a:t>
            </a:r>
          </a:p>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STEMposium</a:t>
            </a:r>
          </a:p>
          <a:p>
            <a:pPr algn="ct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November 6</a:t>
            </a:r>
            <a:r>
              <a:rPr lang="en-US" sz="40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2015</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Lancaster, CA </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42884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Present…Light at the End of the Tunnel…finally! 2011-</a:t>
            </a:r>
            <a:r>
              <a:rPr lang="en-US" sz="3500" b="1" dirty="0" smtClean="0"/>
              <a:t>2015</a:t>
            </a:r>
            <a:endParaRPr lang="en-US" sz="3500" b="1" dirty="0"/>
          </a:p>
        </p:txBody>
      </p:sp>
      <p:sp>
        <p:nvSpPr>
          <p:cNvPr id="6" name="Text Placeholder 5"/>
          <p:cNvSpPr>
            <a:spLocks noGrp="1"/>
          </p:cNvSpPr>
          <p:nvPr>
            <p:ph type="body" idx="2"/>
          </p:nvPr>
        </p:nvSpPr>
        <p:spPr>
          <a:xfrm>
            <a:off x="506743" y="1564640"/>
            <a:ext cx="10337562" cy="4267200"/>
          </a:xfrm>
        </p:spPr>
        <p:txBody>
          <a:bodyPr>
            <a:normAutofit fontScale="77500" lnSpcReduction="20000"/>
          </a:bodyPr>
          <a:lstStyle/>
          <a:p>
            <a:pPr marL="356959" indent="-356959">
              <a:buFont typeface="Arial" pitchFamily="34" charset="0"/>
              <a:buChar char="•"/>
            </a:pPr>
            <a:r>
              <a:rPr lang="en-US" sz="3500" b="1" dirty="0">
                <a:solidFill>
                  <a:srgbClr val="FF0000"/>
                </a:solidFill>
              </a:rPr>
              <a:t>AVC wins two federal STEM grants totaling $11 million.</a:t>
            </a:r>
          </a:p>
          <a:p>
            <a:pPr marL="356959" indent="-356959">
              <a:buFont typeface="Arial" pitchFamily="34" charset="0"/>
              <a:buChar char="•"/>
            </a:pPr>
            <a:r>
              <a:rPr lang="en-US" sz="3500" b="1" dirty="0"/>
              <a:t>Course offerings in Physics, Chemistry, Math, and Engineering double.</a:t>
            </a:r>
          </a:p>
          <a:p>
            <a:pPr marL="356959" indent="-356959">
              <a:buFont typeface="Arial" pitchFamily="34" charset="0"/>
              <a:buChar char="•"/>
            </a:pPr>
            <a:r>
              <a:rPr lang="en-US" sz="3500" b="1" dirty="0">
                <a:solidFill>
                  <a:srgbClr val="FF0000"/>
                </a:solidFill>
              </a:rPr>
              <a:t>By 2015 , there are 435 declared majors in engineering at AVC.</a:t>
            </a:r>
          </a:p>
          <a:p>
            <a:pPr marL="356959" indent="-356959">
              <a:buFont typeface="Arial" pitchFamily="34" charset="0"/>
              <a:buChar char="•"/>
            </a:pPr>
            <a:r>
              <a:rPr lang="en-US" sz="3500" b="1" dirty="0"/>
              <a:t>Over 1200 unique students are enrolled in those courses (over 3000 unduplicated count).</a:t>
            </a:r>
          </a:p>
          <a:p>
            <a:pPr marL="356959" indent="-356959">
              <a:buFont typeface="Arial" pitchFamily="34" charset="0"/>
              <a:buChar char="•"/>
            </a:pPr>
            <a:r>
              <a:rPr lang="en-US" sz="3500" b="1" dirty="0">
                <a:solidFill>
                  <a:srgbClr val="FF0000"/>
                </a:solidFill>
              </a:rPr>
              <a:t>2 new faculty are hired with grant money and plans are in place to fully absorb them in the general fund ensuring sustainability.</a:t>
            </a:r>
          </a:p>
          <a:p>
            <a:pPr marL="356959" indent="-356959">
              <a:buFont typeface="Arial" pitchFamily="34" charset="0"/>
              <a:buChar char="•"/>
            </a:pPr>
            <a:r>
              <a:rPr lang="en-US" sz="3500" b="1" dirty="0"/>
              <a:t>Over $2.5 million invested in laboratory and technology supplies and equipment.</a:t>
            </a:r>
          </a:p>
          <a:p>
            <a:pPr marL="356959" indent="-356959">
              <a:buFont typeface="Arial" pitchFamily="34" charset="0"/>
              <a:buChar char="•"/>
            </a:pPr>
            <a:endParaRPr lang="en-US" dirty="0"/>
          </a:p>
          <a:p>
            <a:endParaRPr lang="en-US" dirty="0"/>
          </a:p>
        </p:txBody>
      </p:sp>
      <p:sp>
        <p:nvSpPr>
          <p:cNvPr id="3" name="Slide Number Placeholder 2"/>
          <p:cNvSpPr>
            <a:spLocks noGrp="1"/>
          </p:cNvSpPr>
          <p:nvPr>
            <p:ph type="sldNum" sz="quarter" idx="12"/>
          </p:nvPr>
        </p:nvSpPr>
        <p:spPr/>
        <p:txBody>
          <a:bodyPr/>
          <a:lstStyle/>
          <a:p>
            <a:fld id="{30E18C94-9F18-4FC7-AFF7-466F35495B58}" type="slidenum">
              <a:rPr lang="en-US" smtClean="0"/>
              <a:t>10</a:t>
            </a:fld>
            <a:endParaRPr lang="en-US"/>
          </a:p>
        </p:txBody>
      </p:sp>
    </p:spTree>
    <p:extLst>
      <p:ext uri="{BB962C8B-B14F-4D97-AF65-F5344CB8AC3E}">
        <p14:creationId xmlns:p14="http://schemas.microsoft.com/office/powerpoint/2010/main" val="2503192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Present…Light at the End of the Tunnel…finally! 2011-</a:t>
            </a:r>
            <a:r>
              <a:rPr lang="en-US" sz="3500" b="1" dirty="0" smtClean="0"/>
              <a:t>2015</a:t>
            </a:r>
            <a:endParaRPr lang="en-US" sz="3500" b="1" dirty="0"/>
          </a:p>
        </p:txBody>
      </p:sp>
      <p:sp>
        <p:nvSpPr>
          <p:cNvPr id="6" name="Text Placeholder 5"/>
          <p:cNvSpPr>
            <a:spLocks noGrp="1"/>
          </p:cNvSpPr>
          <p:nvPr>
            <p:ph type="body" idx="2"/>
          </p:nvPr>
        </p:nvSpPr>
        <p:spPr>
          <a:xfrm>
            <a:off x="506743" y="1564640"/>
            <a:ext cx="10742957" cy="4455160"/>
          </a:xfrm>
        </p:spPr>
        <p:txBody>
          <a:bodyPr>
            <a:normAutofit/>
          </a:bodyPr>
          <a:lstStyle/>
          <a:p>
            <a:pPr marL="356959" indent="-356959">
              <a:buFont typeface="Arial" pitchFamily="34" charset="0"/>
              <a:buChar char="•"/>
            </a:pPr>
            <a:r>
              <a:rPr lang="en-US" sz="3500" b="1" dirty="0">
                <a:solidFill>
                  <a:srgbClr val="FF0000"/>
                </a:solidFill>
              </a:rPr>
              <a:t>The local engineering program at LUC is taken over by CSU Long Beach.</a:t>
            </a:r>
          </a:p>
          <a:p>
            <a:pPr marL="356959" indent="-356959">
              <a:buFont typeface="Arial" pitchFamily="34" charset="0"/>
              <a:buChar char="•"/>
            </a:pPr>
            <a:r>
              <a:rPr lang="en-US" sz="3500" b="1" dirty="0"/>
              <a:t>In fall 2011, it enrolls the first 27 students.</a:t>
            </a:r>
          </a:p>
          <a:p>
            <a:pPr marL="356959" indent="-356959">
              <a:buFont typeface="Arial" pitchFamily="34" charset="0"/>
              <a:buChar char="•"/>
            </a:pPr>
            <a:r>
              <a:rPr lang="en-US" sz="3500" b="1" dirty="0">
                <a:solidFill>
                  <a:srgbClr val="FF0000"/>
                </a:solidFill>
              </a:rPr>
              <a:t>By December 2014 it graduated 33 students</a:t>
            </a:r>
          </a:p>
          <a:p>
            <a:pPr marL="356959" indent="-356959">
              <a:buFont typeface="Arial" pitchFamily="34" charset="0"/>
              <a:buChar char="•"/>
            </a:pPr>
            <a:r>
              <a:rPr lang="en-US" sz="3500" b="1" dirty="0"/>
              <a:t>All of them are hired before graduation!!!</a:t>
            </a:r>
          </a:p>
          <a:p>
            <a:pPr marL="356959" indent="-356959">
              <a:buFont typeface="Arial" pitchFamily="34" charset="0"/>
              <a:buChar char="•"/>
            </a:pPr>
            <a:r>
              <a:rPr lang="en-US" sz="3500" b="1" dirty="0">
                <a:solidFill>
                  <a:srgbClr val="FF0000"/>
                </a:solidFill>
              </a:rPr>
              <a:t>Most graduates have at least one (1) year of internship in a local company or federal agency!!!</a:t>
            </a:r>
          </a:p>
          <a:p>
            <a:pPr marL="356959" indent="-356959">
              <a:buFont typeface="Arial" pitchFamily="34" charset="0"/>
              <a:buChar char="•"/>
            </a:pPr>
            <a:endParaRPr lang="en-US" sz="3500" b="1" dirty="0"/>
          </a:p>
          <a:p>
            <a:pPr marL="356959" indent="-356959">
              <a:buFont typeface="Arial" pitchFamily="34" charset="0"/>
              <a:buChar char="•"/>
            </a:pPr>
            <a:endParaRPr lang="en-US" dirty="0"/>
          </a:p>
          <a:p>
            <a:endParaRPr lang="en-US" dirty="0"/>
          </a:p>
        </p:txBody>
      </p:sp>
      <p:sp>
        <p:nvSpPr>
          <p:cNvPr id="3" name="Slide Number Placeholder 2"/>
          <p:cNvSpPr>
            <a:spLocks noGrp="1"/>
          </p:cNvSpPr>
          <p:nvPr>
            <p:ph type="sldNum" sz="quarter" idx="12"/>
          </p:nvPr>
        </p:nvSpPr>
        <p:spPr/>
        <p:txBody>
          <a:bodyPr/>
          <a:lstStyle/>
          <a:p>
            <a:fld id="{30E18C94-9F18-4FC7-AFF7-466F35495B58}" type="slidenum">
              <a:rPr lang="en-US" smtClean="0"/>
              <a:t>11</a:t>
            </a:fld>
            <a:endParaRPr lang="en-US"/>
          </a:p>
        </p:txBody>
      </p:sp>
    </p:spTree>
    <p:extLst>
      <p:ext uri="{BB962C8B-B14F-4D97-AF65-F5344CB8AC3E}">
        <p14:creationId xmlns:p14="http://schemas.microsoft.com/office/powerpoint/2010/main" val="182547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Present…Light at the End of the Tunnel…finally! 2011-</a:t>
            </a:r>
            <a:r>
              <a:rPr lang="en-US" sz="3500" b="1" dirty="0" smtClean="0"/>
              <a:t>2015</a:t>
            </a:r>
            <a:endParaRPr lang="en-US" sz="3500" b="1" dirty="0"/>
          </a:p>
        </p:txBody>
      </p:sp>
      <p:sp>
        <p:nvSpPr>
          <p:cNvPr id="6" name="Text Placeholder 5"/>
          <p:cNvSpPr>
            <a:spLocks noGrp="1"/>
          </p:cNvSpPr>
          <p:nvPr>
            <p:ph type="body" idx="2"/>
          </p:nvPr>
        </p:nvSpPr>
        <p:spPr>
          <a:xfrm>
            <a:off x="506743" y="1564640"/>
            <a:ext cx="10742957" cy="4607560"/>
          </a:xfrm>
        </p:spPr>
        <p:txBody>
          <a:bodyPr>
            <a:normAutofit fontScale="85000" lnSpcReduction="20000"/>
          </a:bodyPr>
          <a:lstStyle/>
          <a:p>
            <a:pPr marL="356959" indent="-356959">
              <a:buFont typeface="Arial" pitchFamily="34" charset="0"/>
              <a:buChar char="•"/>
            </a:pPr>
            <a:r>
              <a:rPr lang="en-US" sz="3500" b="1" dirty="0">
                <a:solidFill>
                  <a:srgbClr val="FF0000"/>
                </a:solidFill>
              </a:rPr>
              <a:t>In 2012 AVC collaborates with the Los Angeles County Board of Education and Cal-Tech to offer the first regional Science Olympiad competition</a:t>
            </a:r>
          </a:p>
          <a:p>
            <a:pPr marL="1156547" lvl="1" indent="-356959">
              <a:buFont typeface="Arial" pitchFamily="34" charset="0"/>
              <a:buChar char="•"/>
            </a:pPr>
            <a:r>
              <a:rPr lang="en-US" sz="3200" b="1" dirty="0"/>
              <a:t>2012: 10 middle school teams-95 students-11 teachers</a:t>
            </a:r>
          </a:p>
          <a:p>
            <a:pPr marL="1156547" lvl="1" indent="-356959">
              <a:buFont typeface="Arial" pitchFamily="34" charset="0"/>
              <a:buChar char="•"/>
            </a:pPr>
            <a:r>
              <a:rPr lang="en-US" sz="3200" b="1" dirty="0"/>
              <a:t>2013: 22 middle and high school teams-200 students-24 teachers</a:t>
            </a:r>
          </a:p>
          <a:p>
            <a:pPr marL="1156547" lvl="1" indent="-356959">
              <a:buFont typeface="Arial" pitchFamily="34" charset="0"/>
              <a:buChar char="•"/>
            </a:pPr>
            <a:r>
              <a:rPr lang="en-US" sz="3200" b="1" dirty="0"/>
              <a:t>2014: 43 middle and high school teams-600 students-over 80 teachers</a:t>
            </a:r>
          </a:p>
          <a:p>
            <a:pPr marL="1156547" lvl="1" indent="-356959">
              <a:buFont typeface="Arial" pitchFamily="34" charset="0"/>
              <a:buChar char="•"/>
            </a:pPr>
            <a:r>
              <a:rPr lang="en-US" sz="3200" b="1" dirty="0"/>
              <a:t>2015: 48 elementary, middle, and high school teams-700 students-110 teachers</a:t>
            </a:r>
          </a:p>
          <a:p>
            <a:pPr marL="1156547" lvl="1" indent="-356959">
              <a:buFont typeface="Arial" pitchFamily="34" charset="0"/>
              <a:buChar char="•"/>
            </a:pPr>
            <a:r>
              <a:rPr lang="en-US" sz="3200" b="1" dirty="0"/>
              <a:t>2016 (projection): 75 teams- over 1100 students-over 150 teachers</a:t>
            </a:r>
            <a:endParaRPr lang="en-US" dirty="0"/>
          </a:p>
        </p:txBody>
      </p:sp>
      <p:sp>
        <p:nvSpPr>
          <p:cNvPr id="3" name="Slide Number Placeholder 2"/>
          <p:cNvSpPr>
            <a:spLocks noGrp="1"/>
          </p:cNvSpPr>
          <p:nvPr>
            <p:ph type="sldNum" sz="quarter" idx="12"/>
          </p:nvPr>
        </p:nvSpPr>
        <p:spPr/>
        <p:txBody>
          <a:bodyPr/>
          <a:lstStyle/>
          <a:p>
            <a:fld id="{30E18C94-9F18-4FC7-AFF7-466F35495B58}" type="slidenum">
              <a:rPr lang="en-US" smtClean="0"/>
              <a:t>12</a:t>
            </a:fld>
            <a:endParaRPr lang="en-US"/>
          </a:p>
        </p:txBody>
      </p:sp>
    </p:spTree>
    <p:extLst>
      <p:ext uri="{BB962C8B-B14F-4D97-AF65-F5344CB8AC3E}">
        <p14:creationId xmlns:p14="http://schemas.microsoft.com/office/powerpoint/2010/main" val="173585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Present…Light at the End of the Tunnel…finally! 2011-</a:t>
            </a:r>
            <a:r>
              <a:rPr lang="en-US" sz="3500" b="1" dirty="0" smtClean="0"/>
              <a:t>2015</a:t>
            </a:r>
            <a:endParaRPr lang="en-US" sz="3500" b="1" dirty="0"/>
          </a:p>
        </p:txBody>
      </p:sp>
      <p:sp>
        <p:nvSpPr>
          <p:cNvPr id="6" name="Text Placeholder 5"/>
          <p:cNvSpPr>
            <a:spLocks noGrp="1"/>
          </p:cNvSpPr>
          <p:nvPr>
            <p:ph type="body" idx="2"/>
          </p:nvPr>
        </p:nvSpPr>
        <p:spPr>
          <a:xfrm>
            <a:off x="506743" y="1564640"/>
            <a:ext cx="10742957" cy="4267200"/>
          </a:xfrm>
        </p:spPr>
        <p:txBody>
          <a:bodyPr>
            <a:normAutofit fontScale="85000" lnSpcReduction="10000"/>
          </a:bodyPr>
          <a:lstStyle/>
          <a:p>
            <a:pPr marL="356959" indent="-356959">
              <a:buFont typeface="Arial" pitchFamily="34" charset="0"/>
              <a:buChar char="•"/>
            </a:pPr>
            <a:r>
              <a:rPr lang="en-US" sz="3500" b="1" dirty="0">
                <a:solidFill>
                  <a:srgbClr val="FF0000"/>
                </a:solidFill>
              </a:rPr>
              <a:t>In 2011-12 AVC collaborates with Cerro </a:t>
            </a:r>
            <a:r>
              <a:rPr lang="en-US" sz="3500" b="1" dirty="0" err="1">
                <a:solidFill>
                  <a:srgbClr val="FF0000"/>
                </a:solidFill>
              </a:rPr>
              <a:t>Coso</a:t>
            </a:r>
            <a:r>
              <a:rPr lang="en-US" sz="3500" b="1" dirty="0">
                <a:solidFill>
                  <a:srgbClr val="FF0000"/>
                </a:solidFill>
              </a:rPr>
              <a:t> CC, CSU Long Beach, and AVUHSD to host a series of STEM symposia in order to bring all stake holders together to strategize about the present and future of STEM in the greater AV.</a:t>
            </a:r>
          </a:p>
          <a:p>
            <a:pPr marL="356959" indent="-356959">
              <a:buFont typeface="Arial" pitchFamily="34" charset="0"/>
              <a:buChar char="•"/>
            </a:pPr>
            <a:r>
              <a:rPr lang="en-US" sz="3200" b="1" dirty="0"/>
              <a:t>In 2014, the 3</a:t>
            </a:r>
            <a:r>
              <a:rPr lang="en-US" sz="3200" b="1" baseline="30000" dirty="0"/>
              <a:t>rd</a:t>
            </a:r>
            <a:r>
              <a:rPr lang="en-US" sz="3200" b="1" dirty="0"/>
              <a:t> Annual STEMposium attracted over 200 participants from academia, industry, local government, and federal agencies</a:t>
            </a:r>
          </a:p>
          <a:p>
            <a:pPr marL="356959" indent="-356959">
              <a:buFont typeface="Arial" pitchFamily="34" charset="0"/>
              <a:buChar char="•"/>
            </a:pPr>
            <a:r>
              <a:rPr lang="en-US" sz="3200" b="1" dirty="0">
                <a:solidFill>
                  <a:srgbClr val="FF0000"/>
                </a:solidFill>
              </a:rPr>
              <a:t>The 4</a:t>
            </a:r>
            <a:r>
              <a:rPr lang="en-US" sz="3200" b="1" baseline="30000" dirty="0">
                <a:solidFill>
                  <a:srgbClr val="FF0000"/>
                </a:solidFill>
              </a:rPr>
              <a:t>th</a:t>
            </a:r>
            <a:r>
              <a:rPr lang="en-US" sz="3200" b="1" dirty="0">
                <a:solidFill>
                  <a:srgbClr val="FF0000"/>
                </a:solidFill>
              </a:rPr>
              <a:t> Annual STEMposium includes AV Board of Trade and the General AV Economic Alliance (GAVEA) as co-hosts.</a:t>
            </a:r>
          </a:p>
        </p:txBody>
      </p:sp>
      <p:sp>
        <p:nvSpPr>
          <p:cNvPr id="3" name="Slide Number Placeholder 2"/>
          <p:cNvSpPr>
            <a:spLocks noGrp="1"/>
          </p:cNvSpPr>
          <p:nvPr>
            <p:ph type="sldNum" sz="quarter" idx="12"/>
          </p:nvPr>
        </p:nvSpPr>
        <p:spPr/>
        <p:txBody>
          <a:bodyPr/>
          <a:lstStyle/>
          <a:p>
            <a:fld id="{30E18C94-9F18-4FC7-AFF7-466F35495B58}" type="slidenum">
              <a:rPr lang="en-US" smtClean="0"/>
              <a:t>13</a:t>
            </a:fld>
            <a:endParaRPr lang="en-US"/>
          </a:p>
        </p:txBody>
      </p:sp>
    </p:spTree>
    <p:extLst>
      <p:ext uri="{BB962C8B-B14F-4D97-AF65-F5344CB8AC3E}">
        <p14:creationId xmlns:p14="http://schemas.microsoft.com/office/powerpoint/2010/main" val="46599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Present…Light at the End of the Tunnel…finally! 2011-</a:t>
            </a:r>
            <a:r>
              <a:rPr lang="en-US" sz="3500" b="1" dirty="0" smtClean="0"/>
              <a:t>2015</a:t>
            </a:r>
            <a:endParaRPr lang="en-US" sz="3500" b="1" dirty="0"/>
          </a:p>
        </p:txBody>
      </p:sp>
      <p:sp>
        <p:nvSpPr>
          <p:cNvPr id="6" name="Text Placeholder 5"/>
          <p:cNvSpPr>
            <a:spLocks noGrp="1"/>
          </p:cNvSpPr>
          <p:nvPr>
            <p:ph type="body" idx="2"/>
          </p:nvPr>
        </p:nvSpPr>
        <p:spPr>
          <a:xfrm>
            <a:off x="506743" y="1371600"/>
            <a:ext cx="10742957" cy="4876800"/>
          </a:xfrm>
        </p:spPr>
        <p:txBody>
          <a:bodyPr>
            <a:normAutofit fontScale="77500" lnSpcReduction="20000"/>
          </a:bodyPr>
          <a:lstStyle/>
          <a:p>
            <a:r>
              <a:rPr lang="en-US" sz="3500" b="1" dirty="0">
                <a:solidFill>
                  <a:srgbClr val="FF0000"/>
                </a:solidFill>
              </a:rPr>
              <a:t>STEMposium Goals:</a:t>
            </a:r>
          </a:p>
          <a:p>
            <a:pPr marL="356959" indent="-356959">
              <a:buFont typeface="Arial" pitchFamily="34" charset="0"/>
              <a:buChar char="•"/>
            </a:pPr>
            <a:r>
              <a:rPr lang="en-US" sz="3200" b="1" dirty="0"/>
              <a:t>Bring together all stakeholders to:</a:t>
            </a:r>
          </a:p>
          <a:p>
            <a:pPr marL="1156547" lvl="1" indent="-356959">
              <a:buFont typeface="Arial" pitchFamily="34" charset="0"/>
              <a:buChar char="•"/>
            </a:pPr>
            <a:r>
              <a:rPr lang="en-US" sz="3000" b="1" dirty="0"/>
              <a:t>Discuss the present state of STEM in the greater AV</a:t>
            </a:r>
          </a:p>
          <a:p>
            <a:pPr marL="1156547" lvl="1" indent="-356959">
              <a:buFont typeface="Arial" pitchFamily="34" charset="0"/>
              <a:buChar char="•"/>
            </a:pPr>
            <a:r>
              <a:rPr lang="en-US" sz="3000" b="1" dirty="0"/>
              <a:t>Identify Strengths, Weaknesses, Opportunities, and Threats to the current effort</a:t>
            </a:r>
          </a:p>
          <a:p>
            <a:pPr marL="1156547" lvl="1" indent="-356959">
              <a:buFont typeface="Arial" pitchFamily="34" charset="0"/>
              <a:buChar char="•"/>
            </a:pPr>
            <a:r>
              <a:rPr lang="en-US" sz="3000" b="1" dirty="0"/>
              <a:t>Provide an overall vehicle for information sharing for all things STEM</a:t>
            </a:r>
          </a:p>
          <a:p>
            <a:pPr marL="1156547" lvl="1" indent="-356959">
              <a:buFont typeface="Arial" pitchFamily="34" charset="0"/>
              <a:buChar char="•"/>
            </a:pPr>
            <a:r>
              <a:rPr lang="en-US" sz="3000" b="1" dirty="0"/>
              <a:t>Identify needs of educational institutions and develop community partnerships to address them</a:t>
            </a:r>
          </a:p>
          <a:p>
            <a:pPr marL="1156547" lvl="1" indent="-356959">
              <a:buFont typeface="Arial" pitchFamily="34" charset="0"/>
              <a:buChar char="•"/>
            </a:pPr>
            <a:r>
              <a:rPr lang="en-US" sz="3000" b="1" dirty="0"/>
              <a:t>Identify existing resources</a:t>
            </a:r>
          </a:p>
          <a:p>
            <a:pPr marL="356959" indent="-356959">
              <a:buFont typeface="Arial" pitchFamily="34" charset="0"/>
              <a:buChar char="•"/>
            </a:pPr>
            <a:r>
              <a:rPr lang="en-US" sz="3200" b="1" dirty="0">
                <a:solidFill>
                  <a:srgbClr val="FF0000"/>
                </a:solidFill>
              </a:rPr>
              <a:t>Develop plans to respond to the needs of local industry </a:t>
            </a:r>
          </a:p>
          <a:p>
            <a:pPr marL="1156547" lvl="1" indent="-356959">
              <a:buFont typeface="Arial" pitchFamily="34" charset="0"/>
              <a:buChar char="•"/>
            </a:pPr>
            <a:endParaRPr lang="en-US" sz="3000" b="1" dirty="0"/>
          </a:p>
          <a:p>
            <a:pPr marL="356959" indent="-356959">
              <a:buFont typeface="Arial" pitchFamily="34" charset="0"/>
              <a:buChar char="•"/>
            </a:pPr>
            <a:r>
              <a:rPr lang="en-US" sz="3200" b="1" dirty="0"/>
              <a:t>Collect input for new educational programs and career training needs</a:t>
            </a:r>
          </a:p>
        </p:txBody>
      </p:sp>
      <p:sp>
        <p:nvSpPr>
          <p:cNvPr id="3" name="Slide Number Placeholder 2"/>
          <p:cNvSpPr>
            <a:spLocks noGrp="1"/>
          </p:cNvSpPr>
          <p:nvPr>
            <p:ph type="sldNum" sz="quarter" idx="12"/>
          </p:nvPr>
        </p:nvSpPr>
        <p:spPr/>
        <p:txBody>
          <a:bodyPr/>
          <a:lstStyle/>
          <a:p>
            <a:fld id="{30E18C94-9F18-4FC7-AFF7-466F35495B58}" type="slidenum">
              <a:rPr lang="en-US" smtClean="0"/>
              <a:t>14</a:t>
            </a:fld>
            <a:endParaRPr lang="en-US"/>
          </a:p>
        </p:txBody>
      </p:sp>
    </p:spTree>
    <p:extLst>
      <p:ext uri="{BB962C8B-B14F-4D97-AF65-F5344CB8AC3E}">
        <p14:creationId xmlns:p14="http://schemas.microsoft.com/office/powerpoint/2010/main" val="35846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Present…Light at the End of the Tunnel…finally! 2011-</a:t>
            </a:r>
            <a:r>
              <a:rPr lang="en-US" sz="3500" b="1" dirty="0" smtClean="0"/>
              <a:t>2015</a:t>
            </a:r>
            <a:endParaRPr lang="en-US" sz="3500" b="1" dirty="0"/>
          </a:p>
        </p:txBody>
      </p:sp>
      <p:sp>
        <p:nvSpPr>
          <p:cNvPr id="6" name="Text Placeholder 5"/>
          <p:cNvSpPr>
            <a:spLocks noGrp="1"/>
          </p:cNvSpPr>
          <p:nvPr>
            <p:ph type="body" idx="2"/>
          </p:nvPr>
        </p:nvSpPr>
        <p:spPr>
          <a:xfrm>
            <a:off x="506743" y="1371600"/>
            <a:ext cx="10742957" cy="4724400"/>
          </a:xfrm>
        </p:spPr>
        <p:txBody>
          <a:bodyPr>
            <a:normAutofit fontScale="77500" lnSpcReduction="20000"/>
          </a:bodyPr>
          <a:lstStyle/>
          <a:p>
            <a:pPr marL="571134" indent="-571134">
              <a:buFont typeface="Arial" pitchFamily="34" charset="0"/>
              <a:buChar char="•"/>
            </a:pPr>
            <a:r>
              <a:rPr lang="en-US" sz="3500" b="1" dirty="0">
                <a:solidFill>
                  <a:srgbClr val="FF0000"/>
                </a:solidFill>
              </a:rPr>
              <a:t>In 2012, AVC reinstituted the student STEM club.</a:t>
            </a:r>
          </a:p>
          <a:p>
            <a:pPr marL="571134" indent="-571134">
              <a:buFont typeface="Arial" pitchFamily="34" charset="0"/>
              <a:buChar char="•"/>
            </a:pPr>
            <a:r>
              <a:rPr lang="en-US" sz="3500" b="1" dirty="0"/>
              <a:t>Today it has more than 120 members with about half of them being women and 40% Hispanic!!!</a:t>
            </a:r>
          </a:p>
          <a:p>
            <a:pPr marL="571134" indent="-571134">
              <a:buFont typeface="Arial" pitchFamily="34" charset="0"/>
              <a:buChar char="•"/>
            </a:pPr>
            <a:r>
              <a:rPr lang="en-US" sz="3500" b="1" dirty="0">
                <a:solidFill>
                  <a:srgbClr val="FF0000"/>
                </a:solidFill>
              </a:rPr>
              <a:t>The club has the following sub-committees:</a:t>
            </a:r>
          </a:p>
          <a:p>
            <a:pPr marL="1370722" lvl="1" indent="-571134">
              <a:buFont typeface="Arial" pitchFamily="34" charset="0"/>
              <a:buChar char="•"/>
            </a:pPr>
            <a:r>
              <a:rPr lang="en-US" sz="3000" b="1" dirty="0">
                <a:solidFill>
                  <a:srgbClr val="FF0000"/>
                </a:solidFill>
              </a:rPr>
              <a:t>Science Olympiad</a:t>
            </a:r>
          </a:p>
          <a:p>
            <a:pPr marL="1370722" lvl="1" indent="-571134">
              <a:buFont typeface="Arial" pitchFamily="34" charset="0"/>
              <a:buChar char="•"/>
            </a:pPr>
            <a:r>
              <a:rPr lang="en-US" sz="3000" b="1" dirty="0">
                <a:solidFill>
                  <a:srgbClr val="FF0000"/>
                </a:solidFill>
              </a:rPr>
              <a:t>Rocketry</a:t>
            </a:r>
          </a:p>
          <a:p>
            <a:pPr marL="1370722" lvl="1" indent="-571134">
              <a:buFont typeface="Arial" pitchFamily="34" charset="0"/>
              <a:buChar char="•"/>
            </a:pPr>
            <a:r>
              <a:rPr lang="en-US" sz="3000" b="1" dirty="0">
                <a:solidFill>
                  <a:srgbClr val="FF0000"/>
                </a:solidFill>
              </a:rPr>
              <a:t>Technology</a:t>
            </a:r>
          </a:p>
          <a:p>
            <a:pPr marL="1370722" lvl="1" indent="-571134">
              <a:buFont typeface="Arial" pitchFamily="34" charset="0"/>
              <a:buChar char="•"/>
            </a:pPr>
            <a:r>
              <a:rPr lang="en-US" sz="3000" b="1" dirty="0">
                <a:solidFill>
                  <a:srgbClr val="FF0000"/>
                </a:solidFill>
              </a:rPr>
              <a:t>Math</a:t>
            </a:r>
          </a:p>
          <a:p>
            <a:pPr marL="1370722" lvl="1" indent="-571134">
              <a:buFont typeface="Arial" pitchFamily="34" charset="0"/>
              <a:buChar char="•"/>
            </a:pPr>
            <a:r>
              <a:rPr lang="en-US" sz="3000" b="1" dirty="0">
                <a:solidFill>
                  <a:srgbClr val="FF0000"/>
                </a:solidFill>
              </a:rPr>
              <a:t>Health</a:t>
            </a:r>
          </a:p>
          <a:p>
            <a:pPr marL="1370722" lvl="1" indent="-571134">
              <a:buFont typeface="Arial" pitchFamily="34" charset="0"/>
              <a:buChar char="•"/>
            </a:pPr>
            <a:r>
              <a:rPr lang="en-US" sz="3000" b="1" dirty="0">
                <a:solidFill>
                  <a:srgbClr val="FF0000"/>
                </a:solidFill>
              </a:rPr>
              <a:t>Women in STEM</a:t>
            </a:r>
          </a:p>
          <a:p>
            <a:pPr marL="1370722" lvl="1" indent="-571134">
              <a:buFont typeface="Arial" pitchFamily="34" charset="0"/>
              <a:buChar char="•"/>
            </a:pPr>
            <a:r>
              <a:rPr lang="en-US" sz="3000" b="1" dirty="0">
                <a:solidFill>
                  <a:srgbClr val="FF0000"/>
                </a:solidFill>
              </a:rPr>
              <a:t>Student Undergraduate </a:t>
            </a:r>
            <a:r>
              <a:rPr lang="en-US" sz="3000" b="1" dirty="0" smtClean="0">
                <a:solidFill>
                  <a:srgbClr val="FF0000"/>
                </a:solidFill>
              </a:rPr>
              <a:t>Research (Biology, Physics, Engineering)</a:t>
            </a:r>
          </a:p>
          <a:p>
            <a:pPr marL="1370722" lvl="1" indent="-571134">
              <a:buFont typeface="Arial" pitchFamily="34" charset="0"/>
              <a:buChar char="•"/>
            </a:pPr>
            <a:r>
              <a:rPr lang="en-US" sz="3000" b="1" dirty="0" smtClean="0">
                <a:solidFill>
                  <a:srgbClr val="FF0000"/>
                </a:solidFill>
              </a:rPr>
              <a:t>Archery</a:t>
            </a:r>
            <a:endParaRPr lang="en-US" sz="3000" b="1" dirty="0"/>
          </a:p>
        </p:txBody>
      </p:sp>
      <p:sp>
        <p:nvSpPr>
          <p:cNvPr id="3" name="Slide Number Placeholder 2"/>
          <p:cNvSpPr>
            <a:spLocks noGrp="1"/>
          </p:cNvSpPr>
          <p:nvPr>
            <p:ph type="sldNum" sz="quarter" idx="12"/>
          </p:nvPr>
        </p:nvSpPr>
        <p:spPr/>
        <p:txBody>
          <a:bodyPr/>
          <a:lstStyle/>
          <a:p>
            <a:fld id="{30E18C94-9F18-4FC7-AFF7-466F35495B58}" type="slidenum">
              <a:rPr lang="en-US" smtClean="0"/>
              <a:t>15</a:t>
            </a:fld>
            <a:endParaRPr lang="en-US"/>
          </a:p>
        </p:txBody>
      </p:sp>
    </p:spTree>
    <p:extLst>
      <p:ext uri="{BB962C8B-B14F-4D97-AF65-F5344CB8AC3E}">
        <p14:creationId xmlns:p14="http://schemas.microsoft.com/office/powerpoint/2010/main" val="12412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Present…Light at the End of the Tunnel…finally! 2011-2014</a:t>
            </a:r>
          </a:p>
        </p:txBody>
      </p:sp>
      <p:sp>
        <p:nvSpPr>
          <p:cNvPr id="6" name="Text Placeholder 5"/>
          <p:cNvSpPr>
            <a:spLocks noGrp="1"/>
          </p:cNvSpPr>
          <p:nvPr>
            <p:ph type="body" idx="2"/>
          </p:nvPr>
        </p:nvSpPr>
        <p:spPr>
          <a:xfrm>
            <a:off x="506743" y="1564640"/>
            <a:ext cx="10742957" cy="4267200"/>
          </a:xfrm>
        </p:spPr>
        <p:txBody>
          <a:bodyPr>
            <a:normAutofit lnSpcReduction="10000"/>
          </a:bodyPr>
          <a:lstStyle/>
          <a:p>
            <a:pPr marL="571134" indent="-571134">
              <a:buFont typeface="Arial" pitchFamily="34" charset="0"/>
              <a:buChar char="•"/>
            </a:pPr>
            <a:r>
              <a:rPr lang="en-US" sz="3500" b="1" dirty="0">
                <a:solidFill>
                  <a:srgbClr val="FF0000"/>
                </a:solidFill>
              </a:rPr>
              <a:t>The AVC Palmdale Center is currently collaborating with the Palmdale Aerospace Academy to share space for science labs so that students can earn an Associate in Science degree locally.</a:t>
            </a:r>
          </a:p>
          <a:p>
            <a:pPr marL="571134" indent="-571134">
              <a:buFont typeface="Arial" pitchFamily="34" charset="0"/>
              <a:buChar char="•"/>
            </a:pPr>
            <a:r>
              <a:rPr lang="en-US" sz="3500" b="1" dirty="0"/>
              <a:t>The center hosts annual summer bridge programs in math preparation and an annual conference for Girls (k-8) in STEM!</a:t>
            </a:r>
          </a:p>
          <a:p>
            <a:pPr marL="571134" indent="-571134">
              <a:buFont typeface="Arial" pitchFamily="34" charset="0"/>
              <a:buChar char="•"/>
            </a:pPr>
            <a:endParaRPr lang="en-US" sz="3000" b="1" dirty="0"/>
          </a:p>
        </p:txBody>
      </p:sp>
      <p:sp>
        <p:nvSpPr>
          <p:cNvPr id="3" name="Slide Number Placeholder 2"/>
          <p:cNvSpPr>
            <a:spLocks noGrp="1"/>
          </p:cNvSpPr>
          <p:nvPr>
            <p:ph type="sldNum" sz="quarter" idx="12"/>
          </p:nvPr>
        </p:nvSpPr>
        <p:spPr/>
        <p:txBody>
          <a:bodyPr/>
          <a:lstStyle/>
          <a:p>
            <a:fld id="{30E18C94-9F18-4FC7-AFF7-466F35495B58}" type="slidenum">
              <a:rPr lang="en-US" smtClean="0"/>
              <a:t>16</a:t>
            </a:fld>
            <a:endParaRPr lang="en-US"/>
          </a:p>
        </p:txBody>
      </p:sp>
    </p:spTree>
    <p:extLst>
      <p:ext uri="{BB962C8B-B14F-4D97-AF65-F5344CB8AC3E}">
        <p14:creationId xmlns:p14="http://schemas.microsoft.com/office/powerpoint/2010/main" val="8422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Future… Where Do We Go From Here…</a:t>
            </a:r>
          </a:p>
        </p:txBody>
      </p:sp>
      <p:sp>
        <p:nvSpPr>
          <p:cNvPr id="6" name="Text Placeholder 5"/>
          <p:cNvSpPr>
            <a:spLocks noGrp="1"/>
          </p:cNvSpPr>
          <p:nvPr>
            <p:ph type="body" idx="2"/>
          </p:nvPr>
        </p:nvSpPr>
        <p:spPr>
          <a:xfrm>
            <a:off x="506743" y="1564640"/>
            <a:ext cx="10742957" cy="4267200"/>
          </a:xfrm>
        </p:spPr>
        <p:txBody>
          <a:bodyPr>
            <a:normAutofit lnSpcReduction="10000"/>
          </a:bodyPr>
          <a:lstStyle/>
          <a:p>
            <a:pPr marL="571134" indent="-571134">
              <a:buFont typeface="Arial" pitchFamily="34" charset="0"/>
              <a:buChar char="•"/>
            </a:pPr>
            <a:r>
              <a:rPr lang="en-US" sz="3000" b="1" dirty="0" smtClean="0">
                <a:solidFill>
                  <a:srgbClr val="FF0000"/>
                </a:solidFill>
              </a:rPr>
              <a:t>AVC has entered into a new lease for it’s Palmdale Center </a:t>
            </a:r>
            <a:r>
              <a:rPr lang="en-US" sz="3000" b="1" dirty="0">
                <a:solidFill>
                  <a:srgbClr val="FF0000"/>
                </a:solidFill>
              </a:rPr>
              <a:t>to move into a new 50,000 sq. ft. facility that will have the capacity to serve over 7,000 students and develop new programs.</a:t>
            </a:r>
          </a:p>
          <a:p>
            <a:pPr marL="571134" indent="-571134">
              <a:buFont typeface="Arial" pitchFamily="34" charset="0"/>
              <a:buChar char="•"/>
            </a:pPr>
            <a:endParaRPr lang="en-US" sz="3200" b="1" dirty="0">
              <a:solidFill>
                <a:srgbClr val="FF0000"/>
              </a:solidFill>
            </a:endParaRPr>
          </a:p>
          <a:p>
            <a:pPr marL="571134" indent="-571134">
              <a:buFont typeface="Arial" pitchFamily="34" charset="0"/>
              <a:buChar char="•"/>
            </a:pPr>
            <a:r>
              <a:rPr lang="en-US" sz="3000" b="1" dirty="0"/>
              <a:t>Specialized schools such as the Palmdale Aerospace Academy and SOAR High School, will continue to feed the local STEM pipeline. </a:t>
            </a:r>
            <a:r>
              <a:rPr lang="en-US" sz="3000" b="1" u="sng" dirty="0"/>
              <a:t>We need to expand those models!</a:t>
            </a:r>
          </a:p>
        </p:txBody>
      </p:sp>
      <p:sp>
        <p:nvSpPr>
          <p:cNvPr id="3" name="Slide Number Placeholder 2"/>
          <p:cNvSpPr>
            <a:spLocks noGrp="1"/>
          </p:cNvSpPr>
          <p:nvPr>
            <p:ph type="sldNum" sz="quarter" idx="12"/>
          </p:nvPr>
        </p:nvSpPr>
        <p:spPr/>
        <p:txBody>
          <a:bodyPr/>
          <a:lstStyle/>
          <a:p>
            <a:fld id="{30E18C94-9F18-4FC7-AFF7-466F35495B58}" type="slidenum">
              <a:rPr lang="en-US" smtClean="0"/>
              <a:t>17</a:t>
            </a:fld>
            <a:endParaRPr lang="en-US"/>
          </a:p>
        </p:txBody>
      </p:sp>
    </p:spTree>
    <p:extLst>
      <p:ext uri="{BB962C8B-B14F-4D97-AF65-F5344CB8AC3E}">
        <p14:creationId xmlns:p14="http://schemas.microsoft.com/office/powerpoint/2010/main" val="389083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426720"/>
            <a:ext cx="10945654" cy="443789"/>
          </a:xfrm>
        </p:spPr>
        <p:txBody>
          <a:bodyPr>
            <a:normAutofit fontScale="90000"/>
          </a:bodyPr>
          <a:lstStyle/>
          <a:p>
            <a:r>
              <a:rPr lang="en-US" sz="3500" b="1" dirty="0"/>
              <a:t>Contact Info</a:t>
            </a:r>
          </a:p>
        </p:txBody>
      </p:sp>
      <p:sp>
        <p:nvSpPr>
          <p:cNvPr id="3" name="Content Placeholder 2"/>
          <p:cNvSpPr>
            <a:spLocks noGrp="1"/>
          </p:cNvSpPr>
          <p:nvPr>
            <p:ph idx="1"/>
          </p:nvPr>
        </p:nvSpPr>
        <p:spPr>
          <a:xfrm>
            <a:off x="608092" y="914400"/>
            <a:ext cx="10945654" cy="5105400"/>
          </a:xfrm>
        </p:spPr>
        <p:txBody>
          <a:bodyPr>
            <a:normAutofit fontScale="62500" lnSpcReduction="20000"/>
          </a:bodyPr>
          <a:lstStyle/>
          <a:p>
            <a:pPr marL="0" indent="0" algn="ctr">
              <a:buNone/>
            </a:pPr>
            <a:r>
              <a:rPr lang="en-US" sz="3500" dirty="0"/>
              <a:t>      </a:t>
            </a:r>
            <a:r>
              <a:rPr lang="en-US" sz="5100" dirty="0"/>
              <a:t>AVC STEM Office</a:t>
            </a:r>
          </a:p>
          <a:p>
            <a:pPr marL="491175" lvl="1" indent="0" algn="ctr">
              <a:buNone/>
            </a:pPr>
            <a:r>
              <a:rPr lang="en-US" sz="3700" dirty="0"/>
              <a:t>Christos Valiotis</a:t>
            </a:r>
          </a:p>
          <a:p>
            <a:pPr lvl="1"/>
            <a:r>
              <a:rPr lang="en-US" dirty="0" smtClean="0"/>
              <a:t>Director and Physics Professor</a:t>
            </a:r>
          </a:p>
          <a:p>
            <a:pPr lvl="1"/>
            <a:r>
              <a:rPr lang="en-US" dirty="0" smtClean="0"/>
              <a:t>Chair, </a:t>
            </a:r>
            <a:r>
              <a:rPr lang="en-US" dirty="0"/>
              <a:t>Science Department</a:t>
            </a:r>
          </a:p>
          <a:p>
            <a:pPr lvl="1"/>
            <a:r>
              <a:rPr lang="en-US" sz="3500" u="sng" dirty="0">
                <a:hlinkClick r:id="rId2"/>
              </a:rPr>
              <a:t>cvaliotis@avc.edu</a:t>
            </a:r>
            <a:r>
              <a:rPr lang="en-US" sz="3500" u="sng" dirty="0"/>
              <a:t>, 661 722 6300 x6422</a:t>
            </a:r>
          </a:p>
          <a:p>
            <a:pPr marL="491175" lvl="1" indent="0">
              <a:buNone/>
            </a:pPr>
            <a:endParaRPr lang="en-US" sz="3500" u="sng" dirty="0"/>
          </a:p>
          <a:p>
            <a:pPr marL="491175" lvl="1" indent="0" algn="ctr">
              <a:buNone/>
            </a:pPr>
            <a:r>
              <a:rPr lang="en-US" sz="4100" dirty="0"/>
              <a:t>Ms. Renee </a:t>
            </a:r>
            <a:r>
              <a:rPr lang="en-US" sz="4100" dirty="0" err="1"/>
              <a:t>Nicovich</a:t>
            </a:r>
            <a:endParaRPr lang="en-US" sz="4100" dirty="0"/>
          </a:p>
          <a:p>
            <a:pPr lvl="1"/>
            <a:r>
              <a:rPr lang="en-US" sz="3500" dirty="0"/>
              <a:t>STEM Assistant </a:t>
            </a:r>
          </a:p>
          <a:p>
            <a:pPr lvl="1"/>
            <a:r>
              <a:rPr lang="en-US" sz="3500" dirty="0">
                <a:hlinkClick r:id="rId3"/>
              </a:rPr>
              <a:t>rnicovich@avc.edu</a:t>
            </a:r>
            <a:r>
              <a:rPr lang="en-US" sz="3500" dirty="0"/>
              <a:t>, 661 722 6300 x6024</a:t>
            </a:r>
          </a:p>
          <a:p>
            <a:pPr marL="491175" lvl="1" indent="0">
              <a:buNone/>
            </a:pPr>
            <a:endParaRPr lang="en-US" sz="3500" dirty="0"/>
          </a:p>
          <a:p>
            <a:pPr marL="0" indent="0" algn="ctr">
              <a:buNone/>
            </a:pPr>
            <a:r>
              <a:rPr lang="en-US" sz="5100" dirty="0"/>
              <a:t>AVC Palmdale Center</a:t>
            </a:r>
          </a:p>
          <a:p>
            <a:pPr marL="491175" lvl="1" indent="0" algn="ctr">
              <a:buNone/>
            </a:pPr>
            <a:r>
              <a:rPr lang="en-US" sz="3500" dirty="0"/>
              <a:t>Ms. Sharon </a:t>
            </a:r>
            <a:r>
              <a:rPr lang="en-US" sz="3500" dirty="0" err="1"/>
              <a:t>Dalmage</a:t>
            </a:r>
            <a:r>
              <a:rPr lang="en-US" sz="3500" dirty="0"/>
              <a:t> </a:t>
            </a:r>
          </a:p>
          <a:p>
            <a:pPr lvl="1"/>
            <a:r>
              <a:rPr lang="en-US" sz="3500" dirty="0"/>
              <a:t>Director</a:t>
            </a:r>
          </a:p>
          <a:p>
            <a:pPr lvl="1"/>
            <a:r>
              <a:rPr lang="en-US" sz="3500" dirty="0">
                <a:hlinkClick r:id="rId4"/>
              </a:rPr>
              <a:t>sdalmage@avc.edu</a:t>
            </a:r>
            <a:r>
              <a:rPr lang="en-US" sz="3500" dirty="0"/>
              <a:t>, 661 722 6300 x6527</a:t>
            </a:r>
          </a:p>
        </p:txBody>
      </p:sp>
      <p:sp>
        <p:nvSpPr>
          <p:cNvPr id="4" name="Slide Number Placeholder 3"/>
          <p:cNvSpPr>
            <a:spLocks noGrp="1"/>
          </p:cNvSpPr>
          <p:nvPr>
            <p:ph type="sldNum" sz="quarter" idx="12"/>
          </p:nvPr>
        </p:nvSpPr>
        <p:spPr/>
        <p:txBody>
          <a:bodyPr/>
          <a:lstStyle/>
          <a:p>
            <a:fld id="{30E18C94-9F18-4FC7-AFF7-466F35495B58}" type="slidenum">
              <a:rPr lang="en-US" smtClean="0"/>
              <a:t>18</a:t>
            </a:fld>
            <a:endParaRPr lang="en-US"/>
          </a:p>
        </p:txBody>
      </p:sp>
    </p:spTree>
    <p:extLst>
      <p:ext uri="{BB962C8B-B14F-4D97-AF65-F5344CB8AC3E}">
        <p14:creationId xmlns:p14="http://schemas.microsoft.com/office/powerpoint/2010/main" val="35486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92" y="1371600"/>
            <a:ext cx="10945654" cy="4648200"/>
          </a:xfrm>
        </p:spPr>
        <p:txBody>
          <a:bodyPr>
            <a:normAutofit fontScale="40000" lnSpcReduction="20000"/>
          </a:bodyPr>
          <a:lstStyle/>
          <a:p>
            <a:pPr marL="34269" indent="0">
              <a:buNone/>
            </a:pPr>
            <a:r>
              <a:rPr lang="en-US" sz="3700" dirty="0"/>
              <a:t>7:30--8:20 am-----Registration/Breakfast</a:t>
            </a:r>
          </a:p>
          <a:p>
            <a:pPr marL="0" indent="0">
              <a:buNone/>
            </a:pPr>
            <a:r>
              <a:rPr lang="en-US" sz="3700" dirty="0"/>
              <a:t> </a:t>
            </a:r>
          </a:p>
          <a:p>
            <a:pPr marL="0" indent="0">
              <a:buNone/>
            </a:pPr>
            <a:r>
              <a:rPr lang="en-US" sz="3700" dirty="0"/>
              <a:t> 8:20---8:30 am-----Call to Order-Kimberly </a:t>
            </a:r>
            <a:r>
              <a:rPr lang="en-US" sz="3700" dirty="0" err="1" smtClean="0"/>
              <a:t>Maevers</a:t>
            </a:r>
            <a:r>
              <a:rPr lang="en-US" sz="3700" dirty="0"/>
              <a:t>, President, GAVEA</a:t>
            </a:r>
          </a:p>
          <a:p>
            <a:pPr marL="0" indent="0">
              <a:buNone/>
            </a:pPr>
            <a:r>
              <a:rPr lang="en-US" sz="3700" dirty="0"/>
              <a:t>		                Vicki Medina, Executive Director, AVBOT		</a:t>
            </a:r>
          </a:p>
          <a:p>
            <a:pPr marL="0" indent="0">
              <a:buNone/>
            </a:pPr>
            <a:r>
              <a:rPr lang="en-US" sz="3700" dirty="0"/>
              <a:t> </a:t>
            </a:r>
          </a:p>
          <a:p>
            <a:pPr marL="0" indent="0">
              <a:buNone/>
            </a:pPr>
            <a:r>
              <a:rPr lang="en-US" sz="3700" dirty="0"/>
              <a:t>   8:30--8:40 am-----Welcome Remarks—Ed Knudson, President AVC</a:t>
            </a:r>
          </a:p>
          <a:p>
            <a:pPr marL="0" indent="0">
              <a:buNone/>
            </a:pPr>
            <a:r>
              <a:rPr lang="en-US" sz="3700" dirty="0"/>
              <a:t> </a:t>
            </a:r>
          </a:p>
          <a:p>
            <a:pPr marL="0" indent="0">
              <a:buNone/>
            </a:pPr>
            <a:r>
              <a:rPr lang="en-US" sz="3700" dirty="0"/>
              <a:t>   8:40—9:10 am-----Director’s Update---Christos Valiotis, AVC</a:t>
            </a:r>
          </a:p>
          <a:p>
            <a:pPr marL="0" indent="0">
              <a:buNone/>
            </a:pPr>
            <a:r>
              <a:rPr lang="en-US" b="1" dirty="0"/>
              <a:t> </a:t>
            </a:r>
          </a:p>
          <a:p>
            <a:pPr marL="0" indent="0">
              <a:buNone/>
            </a:pPr>
            <a:r>
              <a:rPr lang="en-US" dirty="0"/>
              <a:t>  </a:t>
            </a:r>
            <a:r>
              <a:rPr lang="en-US" sz="5000" b="1" dirty="0"/>
              <a:t> 9:10---9:30 am-----CSULB AV Engineering Program Update---Ken </a:t>
            </a:r>
            <a:r>
              <a:rPr lang="en-US" sz="5000" b="1" dirty="0" err="1"/>
              <a:t>Santarelli</a:t>
            </a:r>
            <a:r>
              <a:rPr lang="en-US" sz="5000" b="1" dirty="0"/>
              <a:t>, CSULB</a:t>
            </a:r>
          </a:p>
          <a:p>
            <a:pPr marL="0" indent="0">
              <a:buNone/>
            </a:pPr>
            <a:r>
              <a:rPr lang="en-US" sz="5000" b="1" dirty="0"/>
              <a:t> </a:t>
            </a:r>
          </a:p>
          <a:p>
            <a:pPr marL="0" indent="0">
              <a:buNone/>
            </a:pPr>
            <a:r>
              <a:rPr lang="en-US" dirty="0"/>
              <a:t>   9:30---9:55 am-----California </a:t>
            </a:r>
            <a:r>
              <a:rPr lang="en-US" dirty="0" smtClean="0"/>
              <a:t>STEM </a:t>
            </a:r>
            <a:r>
              <a:rPr lang="en-US" dirty="0"/>
              <a:t>Learning Network- AV-East Kern </a:t>
            </a:r>
            <a:r>
              <a:rPr lang="en-US" dirty="0" smtClean="0"/>
              <a:t>Update –Kriss Vanderhyde, Air Force Research Lab</a:t>
            </a:r>
          </a:p>
          <a:p>
            <a:pPr marL="0" indent="0">
              <a:buNone/>
            </a:pPr>
            <a:r>
              <a:rPr lang="en-US" dirty="0"/>
              <a:t>	</a:t>
            </a:r>
            <a:r>
              <a:rPr lang="en-US" dirty="0" smtClean="0"/>
              <a:t>					     Diane Walker, </a:t>
            </a:r>
            <a:r>
              <a:rPr lang="en-US" dirty="0"/>
              <a:t>Coordinator of College &amp; Career Readiness, AVUHSD </a:t>
            </a:r>
          </a:p>
          <a:p>
            <a:pPr marL="0" indent="0">
              <a:buNone/>
            </a:pPr>
            <a:r>
              <a:rPr lang="en-US" dirty="0"/>
              <a:t>   9:55---10:10 am-----Break</a:t>
            </a:r>
          </a:p>
          <a:p>
            <a:pPr marL="0" indent="0">
              <a:buNone/>
            </a:pPr>
            <a:r>
              <a:rPr lang="en-US" dirty="0"/>
              <a:t> </a:t>
            </a:r>
          </a:p>
          <a:p>
            <a:pPr marL="0" indent="0">
              <a:buNone/>
            </a:pPr>
            <a:r>
              <a:rPr lang="en-US" dirty="0"/>
              <a:t>10:10---10:40 am-----Science Education for 21st Century Skills---Wes </a:t>
            </a:r>
            <a:r>
              <a:rPr lang="en-US" dirty="0" err="1"/>
              <a:t>Farno</a:t>
            </a:r>
            <a:r>
              <a:rPr lang="en-US" dirty="0"/>
              <a:t>, 29:11 Strategies</a:t>
            </a:r>
          </a:p>
          <a:p>
            <a:pPr marL="0" indent="0">
              <a:buNone/>
            </a:pPr>
            <a:r>
              <a:rPr lang="en-US" dirty="0"/>
              <a:t> </a:t>
            </a:r>
          </a:p>
          <a:p>
            <a:pPr marL="0" indent="0">
              <a:buNone/>
            </a:pPr>
            <a:r>
              <a:rPr lang="en-US" dirty="0"/>
              <a:t>10:45---11:15 am-----NASA Undergraduate Research Initiative, Al Bowers, Chief     Scientist, NASA Armstrong </a:t>
            </a:r>
          </a:p>
          <a:p>
            <a:pPr marL="0" indent="0">
              <a:buNone/>
            </a:pPr>
            <a:r>
              <a:rPr lang="en-US" dirty="0"/>
              <a:t> </a:t>
            </a:r>
            <a:endParaRPr lang="en-US" sz="3500" dirty="0"/>
          </a:p>
        </p:txBody>
      </p:sp>
      <p:sp>
        <p:nvSpPr>
          <p:cNvPr id="4" name="Slide Number Placeholder 3"/>
          <p:cNvSpPr>
            <a:spLocks noGrp="1"/>
          </p:cNvSpPr>
          <p:nvPr>
            <p:ph type="sldNum" sz="quarter" idx="12"/>
          </p:nvPr>
        </p:nvSpPr>
        <p:spPr/>
        <p:txBody>
          <a:bodyPr/>
          <a:lstStyle/>
          <a:p>
            <a:fld id="{30E18C94-9F18-4FC7-AFF7-466F35495B58}" type="slidenum">
              <a:rPr lang="en-US" smtClean="0"/>
              <a:t>19</a:t>
            </a:fld>
            <a:endParaRPr lang="en-US"/>
          </a:p>
        </p:txBody>
      </p:sp>
      <p:sp>
        <p:nvSpPr>
          <p:cNvPr id="5" name="Title 4"/>
          <p:cNvSpPr>
            <a:spLocks noGrp="1"/>
          </p:cNvSpPr>
          <p:nvPr>
            <p:ph type="title"/>
          </p:nvPr>
        </p:nvSpPr>
        <p:spPr>
          <a:xfrm>
            <a:off x="608092" y="228601"/>
            <a:ext cx="10945654" cy="990600"/>
          </a:xfrm>
        </p:spPr>
        <p:txBody>
          <a:bodyPr>
            <a:noAutofit/>
          </a:bodyPr>
          <a:lstStyle/>
          <a:p>
            <a:r>
              <a:rPr lang="en-US" sz="4400" dirty="0" smtClean="0"/>
              <a:t>4</a:t>
            </a:r>
            <a:r>
              <a:rPr lang="en-US" sz="4400" baseline="30000" dirty="0" smtClean="0"/>
              <a:t>th</a:t>
            </a:r>
            <a:r>
              <a:rPr lang="en-US" sz="4400" dirty="0" smtClean="0"/>
              <a:t> Annual AV STEMposium</a:t>
            </a:r>
            <a:endParaRPr lang="en-US" sz="4400" dirty="0"/>
          </a:p>
        </p:txBody>
      </p:sp>
    </p:spTree>
    <p:extLst>
      <p:ext uri="{BB962C8B-B14F-4D97-AF65-F5344CB8AC3E}">
        <p14:creationId xmlns:p14="http://schemas.microsoft.com/office/powerpoint/2010/main" val="13479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500"/>
                                        <p:tgtEl>
                                          <p:spTgt spid="3">
                                            <p:txEl>
                                              <p:pRg st="12" end="12"/>
                                            </p:txEl>
                                          </p:spTgt>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500"/>
                                        <p:tgtEl>
                                          <p:spTgt spid="3">
                                            <p:txEl>
                                              <p:pRg st="13" end="13"/>
                                            </p:txEl>
                                          </p:spTgt>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3">
                                            <p:txEl>
                                              <p:pRg st="14" end="14"/>
                                            </p:txEl>
                                          </p:spTgt>
                                        </p:tgtEl>
                                        <p:attrNameLst>
                                          <p:attrName>style.visibility</p:attrName>
                                        </p:attrNameLst>
                                      </p:cBhvr>
                                      <p:to>
                                        <p:strVal val="visible"/>
                                      </p:to>
                                    </p:set>
                                    <p:animEffect transition="in" filter="fade">
                                      <p:cBhvr>
                                        <p:cTn id="64" dur="500"/>
                                        <p:tgtEl>
                                          <p:spTgt spid="3">
                                            <p:txEl>
                                              <p:pRg st="14" end="14"/>
                                            </p:txEl>
                                          </p:spTgt>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Effect transition="in" filter="fade">
                                      <p:cBhvr>
                                        <p:cTn id="68" dur="500"/>
                                        <p:tgtEl>
                                          <p:spTgt spid="3">
                                            <p:txEl>
                                              <p:pRg st="15" end="15"/>
                                            </p:txEl>
                                          </p:spTgt>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fade">
                                      <p:cBhvr>
                                        <p:cTn id="72" dur="500"/>
                                        <p:tgtEl>
                                          <p:spTgt spid="3">
                                            <p:txEl>
                                              <p:pRg st="16" end="16"/>
                                            </p:txEl>
                                          </p:spTgt>
                                        </p:tgtEl>
                                      </p:cBhvr>
                                    </p:animEffec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3">
                                            <p:txEl>
                                              <p:pRg st="17" end="17"/>
                                            </p:txEl>
                                          </p:spTgt>
                                        </p:tgtEl>
                                        <p:attrNameLst>
                                          <p:attrName>style.visibility</p:attrName>
                                        </p:attrNameLst>
                                      </p:cBhvr>
                                      <p:to>
                                        <p:strVal val="visible"/>
                                      </p:to>
                                    </p:set>
                                    <p:animEffect transition="in" filter="fade">
                                      <p:cBhvr>
                                        <p:cTn id="76" dur="500"/>
                                        <p:tgtEl>
                                          <p:spTgt spid="3">
                                            <p:txEl>
                                              <p:pRg st="17" end="17"/>
                                            </p:txEl>
                                          </p:spTgt>
                                        </p:tgtEl>
                                      </p:cBhvr>
                                    </p:animEffect>
                                  </p:childTnLst>
                                </p:cTn>
                              </p:par>
                            </p:childTnLst>
                          </p:cTn>
                        </p:par>
                        <p:par>
                          <p:cTn id="77" fill="hold">
                            <p:stCondLst>
                              <p:cond delay="3000"/>
                            </p:stCondLst>
                            <p:childTnLst>
                              <p:par>
                                <p:cTn id="78" presetID="10" presetClass="entr" presetSubtype="0" fill="hold" grpId="0" nodeType="afterEffect">
                                  <p:stCondLst>
                                    <p:cond delay="0"/>
                                  </p:stCondLst>
                                  <p:childTnLst>
                                    <p:set>
                                      <p:cBhvr>
                                        <p:cTn id="79" dur="1" fill="hold">
                                          <p:stCondLst>
                                            <p:cond delay="0"/>
                                          </p:stCondLst>
                                        </p:cTn>
                                        <p:tgtEl>
                                          <p:spTgt spid="3">
                                            <p:txEl>
                                              <p:pRg st="18" end="18"/>
                                            </p:txEl>
                                          </p:spTgt>
                                        </p:tgtEl>
                                        <p:attrNameLst>
                                          <p:attrName>style.visibility</p:attrName>
                                        </p:attrNameLst>
                                      </p:cBhvr>
                                      <p:to>
                                        <p:strVal val="visible"/>
                                      </p:to>
                                    </p:set>
                                    <p:animEffect transition="in" filter="fade">
                                      <p:cBhvr>
                                        <p:cTn id="80"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Annual AV STEMposium</a:t>
            </a:r>
            <a:endParaRPr lang="en-US" dirty="0"/>
          </a:p>
        </p:txBody>
      </p:sp>
      <p:sp>
        <p:nvSpPr>
          <p:cNvPr id="3" name="Content Placeholder 2"/>
          <p:cNvSpPr>
            <a:spLocks noGrp="1"/>
          </p:cNvSpPr>
          <p:nvPr>
            <p:ph idx="1"/>
          </p:nvPr>
        </p:nvSpPr>
        <p:spPr>
          <a:xfrm>
            <a:off x="608091" y="1806448"/>
            <a:ext cx="11416427" cy="3908552"/>
          </a:xfrm>
        </p:spPr>
        <p:txBody>
          <a:bodyPr>
            <a:normAutofit fontScale="32500" lnSpcReduction="20000"/>
          </a:bodyPr>
          <a:lstStyle/>
          <a:p>
            <a:pPr marL="34269" indent="0">
              <a:buNone/>
            </a:pPr>
            <a:r>
              <a:rPr lang="en-US" sz="4900" b="1" dirty="0"/>
              <a:t>7:30--8:20 am-----Registration/Breakfast</a:t>
            </a:r>
          </a:p>
          <a:p>
            <a:pPr marL="0" indent="0">
              <a:buNone/>
            </a:pPr>
            <a:r>
              <a:rPr lang="en-US" sz="4900" b="1" dirty="0"/>
              <a:t> </a:t>
            </a:r>
          </a:p>
          <a:p>
            <a:pPr marL="0" indent="0">
              <a:buNone/>
            </a:pPr>
            <a:r>
              <a:rPr lang="en-US" sz="4900" b="1" dirty="0"/>
              <a:t> </a:t>
            </a:r>
            <a:r>
              <a:rPr lang="en-US" sz="4900" b="1" dirty="0" smtClean="0"/>
              <a:t>8</a:t>
            </a:r>
            <a:r>
              <a:rPr lang="en-US" sz="4900" b="1" dirty="0"/>
              <a:t>:20---8:30 am-----Call to Order-Kimberly </a:t>
            </a:r>
            <a:r>
              <a:rPr lang="en-US" sz="4900" b="1" dirty="0" err="1" smtClean="0"/>
              <a:t>Maevers</a:t>
            </a:r>
            <a:r>
              <a:rPr lang="en-US" sz="4900" b="1" dirty="0"/>
              <a:t>, President, </a:t>
            </a:r>
            <a:r>
              <a:rPr lang="en-US" sz="4900" b="1" dirty="0" smtClean="0"/>
              <a:t>GAVEA</a:t>
            </a:r>
          </a:p>
          <a:p>
            <a:pPr marL="0" indent="0">
              <a:buNone/>
            </a:pPr>
            <a:r>
              <a:rPr lang="en-US" sz="4900" b="1" dirty="0"/>
              <a:t>	</a:t>
            </a:r>
            <a:r>
              <a:rPr lang="en-US" sz="4900" b="1" dirty="0" smtClean="0"/>
              <a:t>	                Vicki </a:t>
            </a:r>
            <a:r>
              <a:rPr lang="en-US" sz="4900" b="1" dirty="0"/>
              <a:t>Medina, Executive Director, AVBOT</a:t>
            </a:r>
            <a:r>
              <a:rPr lang="en-US" sz="4900" dirty="0"/>
              <a:t>		</a:t>
            </a:r>
          </a:p>
          <a:p>
            <a:pPr marL="0" indent="0">
              <a:buNone/>
            </a:pPr>
            <a:r>
              <a:rPr lang="en-US" sz="4900" dirty="0"/>
              <a:t> </a:t>
            </a:r>
          </a:p>
          <a:p>
            <a:pPr marL="0" indent="0">
              <a:buNone/>
            </a:pPr>
            <a:r>
              <a:rPr lang="en-US" sz="4900" dirty="0"/>
              <a:t> </a:t>
            </a:r>
            <a:r>
              <a:rPr lang="en-US" sz="4900" b="1" dirty="0"/>
              <a:t>  8:30--8:40 am-----Welcome Remarks—Ed Knudson, President AVC</a:t>
            </a:r>
          </a:p>
          <a:p>
            <a:pPr marL="0" indent="0">
              <a:buNone/>
            </a:pPr>
            <a:r>
              <a:rPr lang="en-US" sz="4900" b="1" dirty="0"/>
              <a:t> </a:t>
            </a:r>
          </a:p>
          <a:p>
            <a:pPr marL="0" indent="0">
              <a:buNone/>
            </a:pPr>
            <a:r>
              <a:rPr lang="en-US" sz="4900" b="1" dirty="0"/>
              <a:t>   8:40—9:10 am-----Director’s Update---Christos Valiotis, AVC</a:t>
            </a:r>
          </a:p>
          <a:p>
            <a:pPr marL="0" indent="0">
              <a:buNone/>
            </a:pPr>
            <a:r>
              <a:rPr lang="en-US" b="1" dirty="0"/>
              <a:t> </a:t>
            </a:r>
          </a:p>
          <a:p>
            <a:pPr marL="0" indent="0">
              <a:buNone/>
            </a:pPr>
            <a:r>
              <a:rPr lang="en-US" dirty="0"/>
              <a:t>   9:10---9:30 am-----CSULB AV Engineering Program Update---Ken </a:t>
            </a:r>
            <a:r>
              <a:rPr lang="en-US" dirty="0" err="1"/>
              <a:t>Santarelli</a:t>
            </a:r>
            <a:r>
              <a:rPr lang="en-US" dirty="0"/>
              <a:t>, CSULB</a:t>
            </a:r>
          </a:p>
          <a:p>
            <a:pPr marL="0" indent="0">
              <a:buNone/>
            </a:pPr>
            <a:r>
              <a:rPr lang="en-US" dirty="0"/>
              <a:t> </a:t>
            </a:r>
          </a:p>
          <a:p>
            <a:pPr marL="0" indent="0">
              <a:buNone/>
            </a:pPr>
            <a:r>
              <a:rPr lang="en-US" dirty="0"/>
              <a:t>   9:30---9:55 am-----California Science Learning Network- AV-East Kern Update</a:t>
            </a:r>
          </a:p>
          <a:p>
            <a:pPr marL="0" indent="0">
              <a:buNone/>
            </a:pPr>
            <a:r>
              <a:rPr lang="en-US" dirty="0"/>
              <a:t> </a:t>
            </a:r>
          </a:p>
          <a:p>
            <a:pPr marL="0" indent="0">
              <a:buNone/>
            </a:pPr>
            <a:r>
              <a:rPr lang="en-US" dirty="0"/>
              <a:t>   9:55---10:10 am-----Break</a:t>
            </a:r>
          </a:p>
          <a:p>
            <a:pPr marL="0" indent="0">
              <a:buNone/>
            </a:pPr>
            <a:r>
              <a:rPr lang="en-US" dirty="0"/>
              <a:t> </a:t>
            </a:r>
          </a:p>
          <a:p>
            <a:pPr marL="0" indent="0">
              <a:buNone/>
            </a:pPr>
            <a:r>
              <a:rPr lang="en-US" dirty="0"/>
              <a:t>10:10---10:40 am-----Science Education for 21st Century Skills---Wes </a:t>
            </a:r>
            <a:r>
              <a:rPr lang="en-US" dirty="0" err="1"/>
              <a:t>Farno</a:t>
            </a:r>
            <a:r>
              <a:rPr lang="en-US" dirty="0"/>
              <a:t>, 29:11 Strategies</a:t>
            </a:r>
          </a:p>
          <a:p>
            <a:pPr marL="0" indent="0">
              <a:buNone/>
            </a:pPr>
            <a:r>
              <a:rPr lang="en-US" dirty="0"/>
              <a:t> </a:t>
            </a:r>
          </a:p>
          <a:p>
            <a:pPr marL="0" indent="0">
              <a:buNone/>
            </a:pPr>
            <a:r>
              <a:rPr lang="en-US" dirty="0"/>
              <a:t>10:45---11:15 am-----NASA Undergraduate Research Initiative, Al Bowers, Chief  </a:t>
            </a:r>
            <a:r>
              <a:rPr lang="en-US" dirty="0" smtClean="0"/>
              <a:t>Scientist</a:t>
            </a:r>
            <a:r>
              <a:rPr lang="en-US" dirty="0"/>
              <a:t>, NASA Armstrong </a:t>
            </a:r>
          </a:p>
          <a:p>
            <a:pPr marL="0" indent="0">
              <a:buNone/>
            </a:pPr>
            <a:r>
              <a:rPr lang="en-US" dirty="0"/>
              <a:t> </a:t>
            </a:r>
          </a:p>
        </p:txBody>
      </p:sp>
      <p:sp>
        <p:nvSpPr>
          <p:cNvPr id="4" name="Slide Number Placeholder 3"/>
          <p:cNvSpPr>
            <a:spLocks noGrp="1"/>
          </p:cNvSpPr>
          <p:nvPr>
            <p:ph type="sldNum" sz="quarter" idx="12"/>
          </p:nvPr>
        </p:nvSpPr>
        <p:spPr/>
        <p:txBody>
          <a:bodyPr/>
          <a:lstStyle/>
          <a:p>
            <a:fld id="{30E18C94-9F18-4FC7-AFF7-466F35495B58}" type="slidenum">
              <a:rPr lang="en-US" smtClean="0"/>
              <a:t>2</a:t>
            </a:fld>
            <a:endParaRPr lang="en-US"/>
          </a:p>
        </p:txBody>
      </p:sp>
      <p:sp>
        <p:nvSpPr>
          <p:cNvPr id="5" name="TextBox 4"/>
          <p:cNvSpPr txBox="1"/>
          <p:nvPr/>
        </p:nvSpPr>
        <p:spPr>
          <a:xfrm>
            <a:off x="8443119" y="2133600"/>
            <a:ext cx="3581400" cy="2462212"/>
          </a:xfrm>
          <a:prstGeom prst="rect">
            <a:avLst/>
          </a:prstGeom>
          <a:noFill/>
        </p:spPr>
        <p:txBody>
          <a:bodyPr wrap="square" rtlCol="0">
            <a:spAutoFit/>
          </a:bodyPr>
          <a:lstStyle/>
          <a:p>
            <a:r>
              <a:rPr lang="en-US" dirty="0" smtClean="0"/>
              <a:t>Send an Email now to</a:t>
            </a:r>
          </a:p>
          <a:p>
            <a:endParaRPr lang="en-US" dirty="0" smtClean="0">
              <a:hlinkClick r:id="rId2"/>
            </a:endParaRPr>
          </a:p>
          <a:p>
            <a:r>
              <a:rPr lang="en-US" dirty="0" smtClean="0">
                <a:hlinkClick r:id="rId2"/>
              </a:rPr>
              <a:t>hsistemcoop@gmail.com</a:t>
            </a:r>
            <a:endParaRPr lang="en-US" dirty="0" smtClean="0"/>
          </a:p>
          <a:p>
            <a:endParaRPr lang="en-US" dirty="0" smtClean="0"/>
          </a:p>
          <a:p>
            <a:r>
              <a:rPr lang="en-US" dirty="0" smtClean="0"/>
              <a:t>…and you will receive a link to all the documents for this event.</a:t>
            </a:r>
            <a:endParaRPr lang="en-US" dirty="0"/>
          </a:p>
        </p:txBody>
      </p:sp>
    </p:spTree>
    <p:extLst>
      <p:ext uri="{BB962C8B-B14F-4D97-AF65-F5344CB8AC3E}">
        <p14:creationId xmlns:p14="http://schemas.microsoft.com/office/powerpoint/2010/main" val="1470724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3486" y="2915921"/>
            <a:ext cx="10844306" cy="1635760"/>
          </a:xfrm>
        </p:spPr>
        <p:txBody>
          <a:bodyPr>
            <a:normAutofit/>
          </a:bodyPr>
          <a:lstStyle/>
          <a:p>
            <a:pPr algn="r"/>
            <a:r>
              <a:rPr lang="en-US" sz="5000" dirty="0"/>
              <a:t>CULTIVATING ENGINEERING TALENT IN THE ANTELOPE VALLEY</a:t>
            </a:r>
          </a:p>
        </p:txBody>
      </p:sp>
      <p:pic>
        <p:nvPicPr>
          <p:cNvPr id="4" name="Picture 6" descr="Screen shot 2011-02-27 at 2"/>
          <p:cNvPicPr>
            <a:picLocks noChangeAspect="1" noChangeArrowheads="1"/>
          </p:cNvPicPr>
          <p:nvPr/>
        </p:nvPicPr>
        <p:blipFill>
          <a:blip r:embed="rId2" cstate="print">
            <a:clrChange>
              <a:clrFrom>
                <a:srgbClr val="FFFFFF"/>
              </a:clrFrom>
              <a:clrTo>
                <a:srgbClr val="FFFFFF">
                  <a:alpha val="0"/>
                </a:srgbClr>
              </a:clrTo>
            </a:clrChange>
            <a:lum contrast="20000"/>
          </a:blip>
          <a:srcRect/>
          <a:stretch>
            <a:fillRect/>
          </a:stretch>
        </p:blipFill>
        <p:spPr bwMode="auto">
          <a:xfrm>
            <a:off x="442119" y="4572000"/>
            <a:ext cx="1676400" cy="1413509"/>
          </a:xfrm>
          <a:prstGeom prst="rect">
            <a:avLst/>
          </a:prstGeom>
          <a:noFill/>
          <a:ln w="9525">
            <a:noFill/>
            <a:miter lim="800000"/>
            <a:headEnd/>
            <a:tailEnd/>
          </a:ln>
        </p:spPr>
      </p:pic>
      <p:pic>
        <p:nvPicPr>
          <p:cNvPr id="5" name="Picture 4" descr="Screen shot 2011-02-27 at 2"/>
          <p:cNvPicPr>
            <a:picLocks noChangeAspect="1" noChangeArrowheads="1"/>
          </p:cNvPicPr>
          <p:nvPr/>
        </p:nvPicPr>
        <p:blipFill>
          <a:blip r:embed="rId3" cstate="print"/>
          <a:srcRect/>
          <a:stretch>
            <a:fillRect/>
          </a:stretch>
        </p:blipFill>
        <p:spPr bwMode="auto">
          <a:xfrm>
            <a:off x="5090319" y="355600"/>
            <a:ext cx="6705601" cy="2418080"/>
          </a:xfrm>
          <a:prstGeom prst="rect">
            <a:avLst/>
          </a:prstGeom>
          <a:noFill/>
          <a:ln w="9525">
            <a:noFill/>
            <a:miter lim="800000"/>
            <a:headEnd/>
            <a:tailEnd/>
          </a:ln>
          <a:effectLst>
            <a:outerShdw dist="38100" dir="2700000" rotWithShape="0">
              <a:srgbClr val="808080">
                <a:alpha val="42998"/>
              </a:srgbClr>
            </a:outerShdw>
          </a:effectLst>
        </p:spPr>
      </p:pic>
      <p:sp>
        <p:nvSpPr>
          <p:cNvPr id="3" name="TextBox 2"/>
          <p:cNvSpPr txBox="1"/>
          <p:nvPr/>
        </p:nvSpPr>
        <p:spPr>
          <a:xfrm>
            <a:off x="3337719" y="4724400"/>
            <a:ext cx="6016661" cy="792450"/>
          </a:xfrm>
          <a:prstGeom prst="rect">
            <a:avLst/>
          </a:prstGeom>
          <a:noFill/>
        </p:spPr>
        <p:txBody>
          <a:bodyPr wrap="none" lIns="114227" tIns="57113" rIns="114227" bIns="57113" rtlCol="0">
            <a:spAutoFit/>
          </a:bodyPr>
          <a:lstStyle/>
          <a:p>
            <a:r>
              <a:rPr lang="en-US" b="1" dirty="0"/>
              <a:t>Kenneth W. Santarelli </a:t>
            </a:r>
            <a:r>
              <a:rPr lang="en-US" b="1" dirty="0" err="1" smtClean="0"/>
              <a:t>Ed.D</a:t>
            </a:r>
            <a:r>
              <a:rPr lang="en-US" b="1" dirty="0" smtClean="0"/>
              <a:t>.</a:t>
            </a:r>
            <a:r>
              <a:rPr lang="en-US" b="1" dirty="0"/>
              <a:t>, </a:t>
            </a:r>
            <a:r>
              <a:rPr lang="en-US" b="1" dirty="0" smtClean="0"/>
              <a:t>P.E.</a:t>
            </a:r>
            <a:r>
              <a:rPr lang="en-US" dirty="0"/>
              <a:t> </a:t>
            </a:r>
            <a:endParaRPr lang="en-US" dirty="0" smtClean="0"/>
          </a:p>
          <a:p>
            <a:r>
              <a:rPr lang="en-US" dirty="0" smtClean="0"/>
              <a:t>Director</a:t>
            </a:r>
            <a:r>
              <a:rPr lang="en-US" dirty="0"/>
              <a:t>, Antelope Valley Engineering Program</a:t>
            </a:r>
          </a:p>
        </p:txBody>
      </p:sp>
      <p:sp>
        <p:nvSpPr>
          <p:cNvPr id="6" name="Rectangle 5"/>
          <p:cNvSpPr/>
          <p:nvPr/>
        </p:nvSpPr>
        <p:spPr>
          <a:xfrm>
            <a:off x="137320" y="533400"/>
            <a:ext cx="3048000" cy="769441"/>
          </a:xfrm>
          <a:prstGeom prst="rect">
            <a:avLst/>
          </a:prstGeom>
        </p:spPr>
        <p:txBody>
          <a:bodyPr wrap="square">
            <a:spAutoFit/>
          </a:bodyPr>
          <a:lstStyle/>
          <a:p>
            <a:r>
              <a:rPr lang="en-US" dirty="0"/>
              <a:t>Student Testimonial:</a:t>
            </a:r>
          </a:p>
          <a:p>
            <a:r>
              <a:rPr lang="en-US" u="sng" dirty="0" smtClean="0">
                <a:hlinkClick r:id="rId4"/>
              </a:rPr>
              <a:t>Marcea Ascencio</a:t>
            </a:r>
            <a:endParaRPr lang="en-US" dirty="0"/>
          </a:p>
        </p:txBody>
      </p:sp>
    </p:spTree>
    <p:extLst>
      <p:ext uri="{BB962C8B-B14F-4D97-AF65-F5344CB8AC3E}">
        <p14:creationId xmlns:p14="http://schemas.microsoft.com/office/powerpoint/2010/main" val="2075143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608092" y="657149"/>
            <a:ext cx="10945654" cy="694131"/>
          </a:xfrm>
        </p:spPr>
        <p:txBody>
          <a:bodyPr>
            <a:normAutofit fontScale="90000"/>
          </a:bodyPr>
          <a:lstStyle/>
          <a:p>
            <a:pPr>
              <a:defRPr/>
            </a:pPr>
            <a:r>
              <a:rPr lang="en-US" dirty="0" smtClean="0">
                <a:solidFill>
                  <a:schemeClr val="accent1">
                    <a:satMod val="150000"/>
                  </a:schemeClr>
                </a:solidFill>
                <a:ea typeface="+mj-ea"/>
                <a:cs typeface="+mj-cs"/>
              </a:rPr>
              <a:t>Program Uniqueness</a:t>
            </a:r>
          </a:p>
        </p:txBody>
      </p:sp>
      <p:sp>
        <p:nvSpPr>
          <p:cNvPr id="13315" name="Rectangle 3"/>
          <p:cNvSpPr>
            <a:spLocks noGrp="1" noChangeArrowheads="1"/>
          </p:cNvSpPr>
          <p:nvPr>
            <p:ph idx="1"/>
          </p:nvPr>
        </p:nvSpPr>
        <p:spPr>
          <a:xfrm>
            <a:off x="608092" y="1564641"/>
            <a:ext cx="10945654" cy="4103875"/>
          </a:xfrm>
        </p:spPr>
        <p:txBody>
          <a:bodyPr>
            <a:normAutofit fontScale="92500" lnSpcReduction="20000"/>
          </a:bodyPr>
          <a:lstStyle/>
          <a:p>
            <a:pPr>
              <a:lnSpc>
                <a:spcPct val="90000"/>
              </a:lnSpc>
            </a:pPr>
            <a:r>
              <a:rPr lang="en-US" sz="3000" b="1" dirty="0"/>
              <a:t>Degree Completion for BS Electrical Engineering and BS Mechanical Engineering</a:t>
            </a:r>
          </a:p>
          <a:p>
            <a:pPr marL="148495" indent="0">
              <a:lnSpc>
                <a:spcPct val="90000"/>
              </a:lnSpc>
              <a:buNone/>
            </a:pPr>
            <a:endParaRPr lang="en-US" sz="1700" b="1" dirty="0"/>
          </a:p>
          <a:p>
            <a:pPr>
              <a:lnSpc>
                <a:spcPct val="90000"/>
              </a:lnSpc>
            </a:pPr>
            <a:r>
              <a:rPr lang="en-US" sz="3000" b="1" dirty="0"/>
              <a:t>Cohort Based</a:t>
            </a:r>
          </a:p>
          <a:p>
            <a:pPr lvl="1" eaLnBrk="1" hangingPunct="1">
              <a:lnSpc>
                <a:spcPct val="90000"/>
              </a:lnSpc>
            </a:pPr>
            <a:r>
              <a:rPr lang="en-US" sz="2200" dirty="0"/>
              <a:t>Opportunity to engage in extensive engineering projects over the course of the program</a:t>
            </a:r>
          </a:p>
          <a:p>
            <a:pPr lvl="1" eaLnBrk="1" hangingPunct="1">
              <a:lnSpc>
                <a:spcPct val="90000"/>
              </a:lnSpc>
            </a:pPr>
            <a:r>
              <a:rPr lang="en-US" sz="2200" dirty="0"/>
              <a:t>Encourages strong teamwork</a:t>
            </a:r>
          </a:p>
          <a:p>
            <a:pPr lvl="1" eaLnBrk="1" hangingPunct="1">
              <a:lnSpc>
                <a:spcPct val="90000"/>
              </a:lnSpc>
            </a:pPr>
            <a:r>
              <a:rPr lang="en-US" sz="2200" dirty="0"/>
              <a:t>Able to emphasize leadership, enhance communication skills, &amp; develop professionalism</a:t>
            </a:r>
          </a:p>
          <a:p>
            <a:pPr marL="571134" lvl="1" indent="0">
              <a:lnSpc>
                <a:spcPct val="90000"/>
              </a:lnSpc>
              <a:buNone/>
            </a:pPr>
            <a:endParaRPr lang="en-US" sz="1700" dirty="0"/>
          </a:p>
          <a:p>
            <a:pPr eaLnBrk="1" hangingPunct="1">
              <a:lnSpc>
                <a:spcPct val="90000"/>
              </a:lnSpc>
            </a:pPr>
            <a:r>
              <a:rPr lang="en-US" sz="3000" b="1" dirty="0"/>
              <a:t>Small Program</a:t>
            </a:r>
          </a:p>
          <a:p>
            <a:pPr lvl="1" eaLnBrk="1" hangingPunct="1">
              <a:lnSpc>
                <a:spcPct val="90000"/>
              </a:lnSpc>
            </a:pPr>
            <a:r>
              <a:rPr lang="en-US" sz="2200" dirty="0"/>
              <a:t>Goal is to enroll 25 students in each discipline in the fall (50 students total)</a:t>
            </a:r>
          </a:p>
          <a:p>
            <a:pPr lvl="1" eaLnBrk="1" hangingPunct="1">
              <a:lnSpc>
                <a:spcPct val="90000"/>
              </a:lnSpc>
            </a:pPr>
            <a:r>
              <a:rPr lang="en-US" sz="2200" dirty="0"/>
              <a:t>Providing unprecedented access to industry</a:t>
            </a:r>
          </a:p>
          <a:p>
            <a:pPr lvl="1" eaLnBrk="1" hangingPunct="1">
              <a:lnSpc>
                <a:spcPct val="90000"/>
              </a:lnSpc>
            </a:pPr>
            <a:r>
              <a:rPr lang="en-US" sz="2200" dirty="0"/>
              <a:t>Program is very personal </a:t>
            </a:r>
          </a:p>
          <a:p>
            <a:pPr lvl="1" eaLnBrk="1" hangingPunct="1">
              <a:lnSpc>
                <a:spcPct val="90000"/>
              </a:lnSpc>
            </a:pPr>
            <a:r>
              <a:rPr lang="en-US" sz="2200" dirty="0"/>
              <a:t>Graduation in 2.5 years guaranteed (Students must pass classes and stay in good standing</a:t>
            </a:r>
          </a:p>
          <a:p>
            <a:pPr lvl="1" eaLnBrk="1" hangingPunct="1">
              <a:lnSpc>
                <a:spcPct val="90000"/>
              </a:lnSpc>
            </a:pPr>
            <a:endParaRPr lang="en-US" sz="2200" dirty="0"/>
          </a:p>
        </p:txBody>
      </p:sp>
      <p:sp>
        <p:nvSpPr>
          <p:cNvPr id="13317" name="Slide Number Placeholder 4"/>
          <p:cNvSpPr>
            <a:spLocks noGrp="1"/>
          </p:cNvSpPr>
          <p:nvPr>
            <p:ph type="sldNum" sz="quarter" idx="12"/>
          </p:nvPr>
        </p:nvSpPr>
        <p:spPr bwMode="auto">
          <a:noFill/>
          <a:ln>
            <a:miter lim="800000"/>
            <a:headEnd/>
            <a:tailEnd/>
          </a:ln>
        </p:spPr>
        <p:txBody>
          <a:bodyPr/>
          <a:lstStyle/>
          <a:p>
            <a:fld id="{5E092680-7940-4524-9370-0651305D022E}" type="slidenum">
              <a:rPr lang="en-US" smtClean="0"/>
              <a:pPr/>
              <a:t>21</a:t>
            </a:fld>
            <a:endParaRPr lang="en-US" dirty="0" smtClean="0"/>
          </a:p>
        </p:txBody>
      </p:sp>
      <p:pic>
        <p:nvPicPr>
          <p:cNvPr id="7" name="Picture 6" descr="1493-09-205.jpg"/>
          <p:cNvPicPr>
            <a:picLocks noChangeAspect="1"/>
          </p:cNvPicPr>
          <p:nvPr/>
        </p:nvPicPr>
        <p:blipFill>
          <a:blip r:embed="rId3" cstate="print"/>
          <a:srcRect l="6163"/>
          <a:stretch>
            <a:fillRect/>
          </a:stretch>
        </p:blipFill>
        <p:spPr bwMode="auto">
          <a:xfrm>
            <a:off x="3333949" y="5581439"/>
            <a:ext cx="2168438" cy="717127"/>
          </a:xfrm>
          <a:prstGeom prst="rect">
            <a:avLst/>
          </a:prstGeom>
          <a:noFill/>
          <a:ln w="9525">
            <a:noFill/>
            <a:miter lim="800000"/>
            <a:headEnd/>
            <a:tailEnd/>
          </a:ln>
          <a:effectLst>
            <a:outerShdw dist="38100" dir="2700000" rotWithShape="0">
              <a:srgbClr val="808080">
                <a:alpha val="42999"/>
              </a:srgbClr>
            </a:outerShdw>
          </a:effectLst>
        </p:spPr>
      </p:pic>
    </p:spTree>
    <p:extLst>
      <p:ext uri="{BB962C8B-B14F-4D97-AF65-F5344CB8AC3E}">
        <p14:creationId xmlns:p14="http://schemas.microsoft.com/office/powerpoint/2010/main" val="3643554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608092" y="657149"/>
            <a:ext cx="10945654" cy="765251"/>
          </a:xfrm>
        </p:spPr>
        <p:txBody>
          <a:bodyPr>
            <a:normAutofit fontScale="90000"/>
          </a:bodyPr>
          <a:lstStyle/>
          <a:p>
            <a:pPr>
              <a:defRPr/>
            </a:pPr>
            <a:r>
              <a:rPr lang="en-US" dirty="0" smtClean="0">
                <a:solidFill>
                  <a:schemeClr val="accent1">
                    <a:satMod val="150000"/>
                  </a:schemeClr>
                </a:solidFill>
                <a:ea typeface="+mj-ea"/>
                <a:cs typeface="+mj-cs"/>
              </a:rPr>
              <a:t>Program Uniqueness</a:t>
            </a:r>
          </a:p>
        </p:txBody>
      </p:sp>
      <p:sp>
        <p:nvSpPr>
          <p:cNvPr id="13315" name="Rectangle 3"/>
          <p:cNvSpPr>
            <a:spLocks noGrp="1" noChangeArrowheads="1"/>
          </p:cNvSpPr>
          <p:nvPr>
            <p:ph idx="1"/>
          </p:nvPr>
        </p:nvSpPr>
        <p:spPr>
          <a:xfrm>
            <a:off x="608092" y="1514606"/>
            <a:ext cx="10945654" cy="4317235"/>
          </a:xfrm>
        </p:spPr>
        <p:txBody>
          <a:bodyPr>
            <a:normAutofit lnSpcReduction="10000"/>
          </a:bodyPr>
          <a:lstStyle/>
          <a:p>
            <a:pPr lvl="1">
              <a:lnSpc>
                <a:spcPct val="90000"/>
              </a:lnSpc>
            </a:pPr>
            <a:r>
              <a:rPr lang="en-US" dirty="0" smtClean="0"/>
              <a:t>Program is highly structured</a:t>
            </a:r>
          </a:p>
          <a:p>
            <a:pPr lvl="1">
              <a:lnSpc>
                <a:spcPct val="90000"/>
              </a:lnSpc>
            </a:pPr>
            <a:r>
              <a:rPr lang="en-US" dirty="0" smtClean="0"/>
              <a:t>Curriculum tailored for our region</a:t>
            </a:r>
          </a:p>
          <a:p>
            <a:pPr lvl="1">
              <a:lnSpc>
                <a:spcPct val="90000"/>
              </a:lnSpc>
            </a:pPr>
            <a:r>
              <a:rPr lang="en-US" dirty="0" smtClean="0"/>
              <a:t>Experienced and highly capable academic and industry faculty</a:t>
            </a:r>
          </a:p>
          <a:p>
            <a:pPr lvl="1">
              <a:lnSpc>
                <a:spcPct val="90000"/>
              </a:lnSpc>
            </a:pPr>
            <a:r>
              <a:rPr lang="en-US" dirty="0" smtClean="0"/>
              <a:t>Very ‘hands-on’ student experiences</a:t>
            </a:r>
          </a:p>
          <a:p>
            <a:pPr marL="571134" lvl="1" indent="0">
              <a:buNone/>
            </a:pPr>
            <a:endParaRPr lang="en-US" sz="1700" dirty="0"/>
          </a:p>
          <a:p>
            <a:pPr>
              <a:lnSpc>
                <a:spcPct val="90000"/>
              </a:lnSpc>
            </a:pPr>
            <a:r>
              <a:rPr lang="en-US" b="1" dirty="0" smtClean="0"/>
              <a:t>Student Preparation</a:t>
            </a:r>
          </a:p>
          <a:p>
            <a:pPr lvl="1">
              <a:lnSpc>
                <a:spcPct val="90000"/>
              </a:lnSpc>
            </a:pPr>
            <a:r>
              <a:rPr lang="en-US" dirty="0"/>
              <a:t>Occurs at community college or at another university</a:t>
            </a:r>
          </a:p>
          <a:p>
            <a:pPr lvl="1">
              <a:lnSpc>
                <a:spcPct val="90000"/>
              </a:lnSpc>
            </a:pPr>
            <a:r>
              <a:rPr lang="en-US" dirty="0"/>
              <a:t>Experience indicates students enter program extremely well prepared</a:t>
            </a:r>
          </a:p>
          <a:p>
            <a:pPr marL="148495" indent="0">
              <a:lnSpc>
                <a:spcPct val="90000"/>
              </a:lnSpc>
              <a:buNone/>
            </a:pPr>
            <a:endParaRPr lang="en-US" dirty="0" smtClean="0"/>
          </a:p>
          <a:p>
            <a:pPr lvl="1" eaLnBrk="1" hangingPunct="1">
              <a:lnSpc>
                <a:spcPct val="90000"/>
              </a:lnSpc>
            </a:pPr>
            <a:endParaRPr lang="en-US" sz="2200" dirty="0"/>
          </a:p>
        </p:txBody>
      </p:sp>
      <p:sp>
        <p:nvSpPr>
          <p:cNvPr id="13317" name="Slide Number Placeholder 4"/>
          <p:cNvSpPr>
            <a:spLocks noGrp="1"/>
          </p:cNvSpPr>
          <p:nvPr>
            <p:ph type="sldNum" sz="quarter" idx="12"/>
          </p:nvPr>
        </p:nvSpPr>
        <p:spPr bwMode="auto">
          <a:noFill/>
          <a:ln>
            <a:miter lim="800000"/>
            <a:headEnd/>
            <a:tailEnd/>
          </a:ln>
        </p:spPr>
        <p:txBody>
          <a:bodyPr/>
          <a:lstStyle/>
          <a:p>
            <a:fld id="{5E092680-7940-4524-9370-0651305D022E}" type="slidenum">
              <a:rPr lang="en-US" smtClean="0"/>
              <a:pPr/>
              <a:t>22</a:t>
            </a:fld>
            <a:endParaRPr lang="en-US" dirty="0" smtClean="0"/>
          </a:p>
        </p:txBody>
      </p:sp>
      <p:pic>
        <p:nvPicPr>
          <p:cNvPr id="7" name="Picture 6" descr="1493-09-205.jpg"/>
          <p:cNvPicPr>
            <a:picLocks noChangeAspect="1"/>
          </p:cNvPicPr>
          <p:nvPr/>
        </p:nvPicPr>
        <p:blipFill>
          <a:blip r:embed="rId3" cstate="print"/>
          <a:srcRect l="6163"/>
          <a:stretch>
            <a:fillRect/>
          </a:stretch>
        </p:blipFill>
        <p:spPr bwMode="auto">
          <a:xfrm>
            <a:off x="3333949" y="5581439"/>
            <a:ext cx="2168438" cy="717127"/>
          </a:xfrm>
          <a:prstGeom prst="rect">
            <a:avLst/>
          </a:prstGeom>
          <a:noFill/>
          <a:ln w="9525">
            <a:noFill/>
            <a:miter lim="800000"/>
            <a:headEnd/>
            <a:tailEnd/>
          </a:ln>
          <a:effectLst>
            <a:outerShdw dist="38100" dir="2700000" rotWithShape="0">
              <a:srgbClr val="808080">
                <a:alpha val="42999"/>
              </a:srgbClr>
            </a:outerShdw>
          </a:effectLst>
        </p:spPr>
      </p:pic>
    </p:spTree>
    <p:extLst>
      <p:ext uri="{BB962C8B-B14F-4D97-AF65-F5344CB8AC3E}">
        <p14:creationId xmlns:p14="http://schemas.microsoft.com/office/powerpoint/2010/main" val="2477892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8092" y="657149"/>
            <a:ext cx="10945654" cy="765251"/>
          </a:xfrm>
        </p:spPr>
        <p:txBody>
          <a:bodyPr>
            <a:normAutofit fontScale="90000"/>
          </a:bodyPr>
          <a:lstStyle/>
          <a:p>
            <a:pPr>
              <a:defRPr/>
            </a:pPr>
            <a:r>
              <a:rPr lang="en-US" dirty="0" smtClean="0">
                <a:solidFill>
                  <a:schemeClr val="accent1">
                    <a:satMod val="150000"/>
                  </a:schemeClr>
                </a:solidFill>
                <a:ea typeface="+mj-ea"/>
                <a:cs typeface="+mj-cs"/>
              </a:rPr>
              <a:t>Schedule</a:t>
            </a:r>
            <a:endParaRPr lang="en-US" sz="3500" dirty="0">
              <a:solidFill>
                <a:schemeClr val="accent1">
                  <a:satMod val="150000"/>
                </a:schemeClr>
              </a:solidFill>
            </a:endParaRPr>
          </a:p>
        </p:txBody>
      </p:sp>
      <p:sp>
        <p:nvSpPr>
          <p:cNvPr id="30723" name="Rectangle 3"/>
          <p:cNvSpPr>
            <a:spLocks noGrp="1" noChangeArrowheads="1"/>
          </p:cNvSpPr>
          <p:nvPr>
            <p:ph idx="1"/>
          </p:nvPr>
        </p:nvSpPr>
        <p:spPr/>
        <p:txBody>
          <a:bodyPr/>
          <a:lstStyle/>
          <a:p>
            <a:pPr lvl="1" eaLnBrk="1" hangingPunct="1"/>
            <a:endParaRPr lang="en-US" sz="2500" dirty="0"/>
          </a:p>
          <a:p>
            <a:pPr eaLnBrk="1" hangingPunct="1"/>
            <a:endParaRPr lang="en-US" sz="3000" dirty="0"/>
          </a:p>
        </p:txBody>
      </p:sp>
      <p:sp>
        <p:nvSpPr>
          <p:cNvPr id="30725" name="Slide Number Placeholder 4"/>
          <p:cNvSpPr>
            <a:spLocks noGrp="1"/>
          </p:cNvSpPr>
          <p:nvPr>
            <p:ph type="sldNum" sz="quarter" idx="12"/>
          </p:nvPr>
        </p:nvSpPr>
        <p:spPr bwMode="auto">
          <a:noFill/>
          <a:ln>
            <a:miter lim="800000"/>
            <a:headEnd/>
            <a:tailEnd/>
          </a:ln>
        </p:spPr>
        <p:txBody>
          <a:bodyPr/>
          <a:lstStyle/>
          <a:p>
            <a:fld id="{9E7CB92D-7CC0-4FB9-B048-08DFCFA9313C}" type="slidenum">
              <a:rPr lang="en-US" smtClean="0"/>
              <a:pPr/>
              <a:t>23</a:t>
            </a:fld>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89625235"/>
              </p:ext>
            </p:extLst>
          </p:nvPr>
        </p:nvGraphicFramePr>
        <p:xfrm>
          <a:off x="2052310" y="1526116"/>
          <a:ext cx="8107894" cy="3120381"/>
        </p:xfrm>
        <a:graphic>
          <a:graphicData uri="http://schemas.openxmlformats.org/drawingml/2006/table">
            <a:tbl>
              <a:tblPr/>
              <a:tblGrid>
                <a:gridCol w="1159176"/>
                <a:gridCol w="1157064"/>
                <a:gridCol w="1159175"/>
                <a:gridCol w="1157064"/>
                <a:gridCol w="1159176"/>
                <a:gridCol w="1157064"/>
                <a:gridCol w="1159175"/>
              </a:tblGrid>
              <a:tr h="34670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Book Antiqua" charset="0"/>
                          <a:ea typeface="ＭＳ Ｐゴシック" charset="-128"/>
                        </a:rPr>
                        <a:t>Sunday</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Book Antiqua" charset="0"/>
                          <a:ea typeface="ＭＳ Ｐゴシック" charset="-128"/>
                        </a:rPr>
                        <a:t>Monday</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Book Antiqua" charset="0"/>
                          <a:ea typeface="ＭＳ Ｐゴシック" charset="-128"/>
                        </a:rPr>
                        <a:t>Tuesday</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Book Antiqua" charset="0"/>
                          <a:ea typeface="ＭＳ Ｐゴシック" charset="-128"/>
                        </a:rPr>
                        <a:t>Wednesday</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Book Antiqua" charset="0"/>
                          <a:ea typeface="ＭＳ Ｐゴシック" charset="-128"/>
                        </a:rPr>
                        <a:t>Thursday</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Book Antiqua" charset="0"/>
                          <a:ea typeface="ＭＳ Ｐゴシック" charset="-128"/>
                        </a:rPr>
                        <a:t>Friday</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Book Antiqua" charset="0"/>
                          <a:ea typeface="ＭＳ Ｐゴシック" charset="-128"/>
                        </a:rPr>
                        <a:t>Saturday</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97A0"/>
                    </a:solidFill>
                  </a:tcPr>
                </a:tc>
              </a:tr>
              <a:tr h="34670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670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Book Antiqua" charset="0"/>
                          <a:ea typeface="ＭＳ Ｐゴシック" charset="-128"/>
                        </a:rPr>
                        <a:t>9AM</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Book Antiqua" charset="0"/>
                          <a:ea typeface="ＭＳ Ｐゴシック" charset="-128"/>
                        </a:rPr>
                        <a:t>9AM</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Book Antiqua" charset="0"/>
                          <a:ea typeface="ＭＳ Ｐゴシック" charset="-128"/>
                        </a:rPr>
                        <a:t>9AM</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670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670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670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670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670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670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Book Antiqua" charset="0"/>
                          <a:ea typeface="ＭＳ Ｐゴシック" charset="-128"/>
                        </a:rPr>
                        <a:t>6PM+</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Book Antiqua" charset="0"/>
                          <a:ea typeface="ＭＳ Ｐゴシック" charset="-128"/>
                        </a:rPr>
                        <a:t>6PM+</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Book Antiqua" charset="0"/>
                          <a:ea typeface="ＭＳ Ｐゴシック" charset="-128"/>
                        </a:rPr>
                        <a:t>6PM+</a:t>
                      </a: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Book Antiqua" charset="0"/>
                        <a:ea typeface="ＭＳ Ｐゴシック" charset="-128"/>
                      </a:endParaRPr>
                    </a:p>
                  </a:txBody>
                  <a:tcPr marL="121618" marR="121618" marT="42672" marB="42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30808" name="Content Placeholder 14"/>
          <p:cNvSpPr txBox="1">
            <a:spLocks/>
          </p:cNvSpPr>
          <p:nvPr/>
        </p:nvSpPr>
        <p:spPr bwMode="auto">
          <a:xfrm>
            <a:off x="722109" y="4729480"/>
            <a:ext cx="10939321" cy="894927"/>
          </a:xfrm>
          <a:prstGeom prst="rect">
            <a:avLst/>
          </a:prstGeom>
          <a:noFill/>
          <a:ln w="9525">
            <a:noFill/>
            <a:miter lim="800000"/>
            <a:headEnd/>
            <a:tailEnd/>
          </a:ln>
        </p:spPr>
        <p:txBody>
          <a:bodyPr lIns="68536" tIns="114227" rIns="114227" bIns="57113"/>
          <a:lstStyle/>
          <a:p>
            <a:pPr marL="547337" indent="-398605">
              <a:buClr>
                <a:schemeClr val="accent1"/>
              </a:buClr>
              <a:buSzPct val="80000"/>
              <a:buFont typeface="Wingdings 2" pitchFamily="18" charset="2"/>
              <a:buChar char=""/>
            </a:pPr>
            <a:r>
              <a:rPr lang="en-US" sz="2700" dirty="0">
                <a:latin typeface="Corbel" pitchFamily="34" charset="0"/>
              </a:rPr>
              <a:t>Affords opportunity for students to engage with industry as interns during academic year as well as during summers</a:t>
            </a:r>
          </a:p>
          <a:p>
            <a:pPr marL="148732">
              <a:buClr>
                <a:schemeClr val="accent1"/>
              </a:buClr>
              <a:buSzPct val="80000"/>
            </a:pPr>
            <a:endParaRPr lang="en-US" sz="2700" dirty="0">
              <a:latin typeface="Corbel" pitchFamily="34" charset="0"/>
            </a:endParaRPr>
          </a:p>
        </p:txBody>
      </p:sp>
    </p:spTree>
    <p:extLst>
      <p:ext uri="{BB962C8B-B14F-4D97-AF65-F5344CB8AC3E}">
        <p14:creationId xmlns:p14="http://schemas.microsoft.com/office/powerpoint/2010/main" val="3855073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a:xfrm>
            <a:off x="608092" y="657149"/>
            <a:ext cx="10945654" cy="907491"/>
          </a:xfrm>
        </p:spPr>
        <p:txBody>
          <a:bodyPr>
            <a:normAutofit fontScale="90000"/>
          </a:bodyPr>
          <a:lstStyle/>
          <a:p>
            <a:pPr eaLnBrk="1" hangingPunct="1">
              <a:defRPr/>
            </a:pPr>
            <a:r>
              <a:rPr lang="en-US" dirty="0" smtClean="0">
                <a:ea typeface="+mj-ea"/>
                <a:cs typeface="+mj-cs"/>
              </a:rPr>
              <a:t>Accreditation</a:t>
            </a:r>
          </a:p>
        </p:txBody>
      </p:sp>
      <p:sp>
        <p:nvSpPr>
          <p:cNvPr id="17411" name="Content Placeholder 2"/>
          <p:cNvSpPr>
            <a:spLocks noGrp="1"/>
          </p:cNvSpPr>
          <p:nvPr>
            <p:ph idx="1"/>
          </p:nvPr>
        </p:nvSpPr>
        <p:spPr>
          <a:xfrm>
            <a:off x="608092" y="1493521"/>
            <a:ext cx="8006543" cy="4224232"/>
          </a:xfrm>
        </p:spPr>
        <p:txBody>
          <a:bodyPr>
            <a:normAutofit fontScale="92500" lnSpcReduction="20000"/>
          </a:bodyPr>
          <a:lstStyle/>
          <a:p>
            <a:pPr eaLnBrk="1" hangingPunct="1">
              <a:lnSpc>
                <a:spcPct val="90000"/>
              </a:lnSpc>
            </a:pPr>
            <a:r>
              <a:rPr lang="en-US" sz="3000" b="1" dirty="0"/>
              <a:t>Western Association of Schools and Colleges (WASC)</a:t>
            </a:r>
          </a:p>
          <a:p>
            <a:pPr marL="571134" lvl="1" indent="0">
              <a:lnSpc>
                <a:spcPct val="90000"/>
              </a:lnSpc>
              <a:buNone/>
            </a:pPr>
            <a:endParaRPr lang="en-US" dirty="0"/>
          </a:p>
          <a:p>
            <a:pPr eaLnBrk="1" hangingPunct="1">
              <a:lnSpc>
                <a:spcPct val="90000"/>
              </a:lnSpc>
            </a:pPr>
            <a:r>
              <a:rPr lang="en-US" sz="3000" b="1" dirty="0"/>
              <a:t>Accreditation Board for Engineering and Technology (ABET)</a:t>
            </a:r>
          </a:p>
          <a:p>
            <a:pPr lvl="1">
              <a:lnSpc>
                <a:spcPct val="90000"/>
              </a:lnSpc>
            </a:pPr>
            <a:r>
              <a:rPr lang="en-US" sz="2500" dirty="0"/>
              <a:t>Both BS Mechanical and Electrical</a:t>
            </a:r>
          </a:p>
          <a:p>
            <a:pPr marL="571134" lvl="1" indent="0">
              <a:lnSpc>
                <a:spcPct val="90000"/>
              </a:lnSpc>
              <a:buNone/>
            </a:pPr>
            <a:r>
              <a:rPr lang="en-US" sz="2500" dirty="0"/>
              <a:t>     Engineering programs accreditation received in</a:t>
            </a:r>
          </a:p>
          <a:p>
            <a:pPr marL="571134" lvl="1" indent="0">
              <a:lnSpc>
                <a:spcPct val="90000"/>
              </a:lnSpc>
              <a:buNone/>
            </a:pPr>
            <a:r>
              <a:rPr lang="en-US" sz="2500" dirty="0"/>
              <a:t>     August</a:t>
            </a:r>
          </a:p>
          <a:p>
            <a:pPr lvl="1">
              <a:lnSpc>
                <a:spcPct val="90000"/>
              </a:lnSpc>
            </a:pPr>
            <a:r>
              <a:rPr lang="en-US" sz="2500" dirty="0"/>
              <a:t>Identified as BS Mechanical Engineering</a:t>
            </a:r>
          </a:p>
          <a:p>
            <a:pPr marL="571134" lvl="1" indent="0">
              <a:lnSpc>
                <a:spcPct val="90000"/>
              </a:lnSpc>
              <a:buNone/>
            </a:pPr>
            <a:r>
              <a:rPr lang="en-US" sz="2500" dirty="0"/>
              <a:t>     Extension Program and BS Electrical</a:t>
            </a:r>
          </a:p>
          <a:p>
            <a:pPr marL="571134" lvl="1" indent="0">
              <a:lnSpc>
                <a:spcPct val="90000"/>
              </a:lnSpc>
              <a:buNone/>
            </a:pPr>
            <a:r>
              <a:rPr lang="en-US" sz="2500" dirty="0"/>
              <a:t>     Engineering Extension Program on the</a:t>
            </a:r>
          </a:p>
          <a:p>
            <a:pPr marL="571134" lvl="1" indent="0">
              <a:lnSpc>
                <a:spcPct val="90000"/>
              </a:lnSpc>
              <a:buNone/>
            </a:pPr>
            <a:r>
              <a:rPr lang="en-US" sz="2500" dirty="0"/>
              <a:t>     ABET website</a:t>
            </a:r>
          </a:p>
        </p:txBody>
      </p:sp>
      <p:pic>
        <p:nvPicPr>
          <p:cNvPr id="8" name="Picture 7"/>
          <p:cNvPicPr>
            <a:picLocks noChangeAspect="1"/>
          </p:cNvPicPr>
          <p:nvPr/>
        </p:nvPicPr>
        <p:blipFill>
          <a:blip r:embed="rId2" cstate="print"/>
          <a:srcRect/>
          <a:stretch>
            <a:fillRect/>
          </a:stretch>
        </p:blipFill>
        <p:spPr bwMode="auto">
          <a:xfrm>
            <a:off x="8851115" y="1696510"/>
            <a:ext cx="2238116" cy="505248"/>
          </a:xfrm>
          <a:prstGeom prst="rect">
            <a:avLst/>
          </a:prstGeom>
          <a:solidFill>
            <a:schemeClr val="bg1"/>
          </a:solidFill>
          <a:ln w="9525">
            <a:noFill/>
            <a:miter lim="800000"/>
            <a:headEnd/>
            <a:tailEnd/>
          </a:ln>
          <a:effectLst>
            <a:outerShdw dist="38100" dir="2700000" rotWithShape="0">
              <a:srgbClr val="808080">
                <a:alpha val="42999"/>
              </a:srgbClr>
            </a:outerShdw>
          </a:effectLst>
        </p:spPr>
      </p:pic>
      <p:sp>
        <p:nvSpPr>
          <p:cNvPr id="17414" name="Line 12"/>
          <p:cNvSpPr>
            <a:spLocks noChangeShapeType="1"/>
          </p:cNvSpPr>
          <p:nvPr/>
        </p:nvSpPr>
        <p:spPr bwMode="auto">
          <a:xfrm>
            <a:off x="11553746" y="0"/>
            <a:ext cx="0" cy="4196080"/>
          </a:xfrm>
          <a:prstGeom prst="line">
            <a:avLst/>
          </a:prstGeom>
          <a:noFill/>
          <a:ln w="190500">
            <a:solidFill>
              <a:srgbClr val="FFE753"/>
            </a:solidFill>
            <a:round/>
            <a:headEnd/>
            <a:tailEnd/>
          </a:ln>
        </p:spPr>
        <p:txBody>
          <a:bodyPr wrap="none" lIns="114227" tIns="57113" rIns="114227" bIns="57113" anchor="ctr"/>
          <a:lstStyle/>
          <a:p>
            <a:endParaRPr lang="en-US" dirty="0"/>
          </a:p>
        </p:txBody>
      </p:sp>
      <p:sp>
        <p:nvSpPr>
          <p:cNvPr id="17415" name="Line 13"/>
          <p:cNvSpPr>
            <a:spLocks noChangeShapeType="1"/>
          </p:cNvSpPr>
          <p:nvPr/>
        </p:nvSpPr>
        <p:spPr bwMode="auto">
          <a:xfrm>
            <a:off x="11756443" y="11853"/>
            <a:ext cx="0" cy="5049520"/>
          </a:xfrm>
          <a:prstGeom prst="line">
            <a:avLst/>
          </a:prstGeom>
          <a:noFill/>
          <a:ln w="190500">
            <a:solidFill>
              <a:schemeClr val="tx1"/>
            </a:solidFill>
            <a:round/>
            <a:headEnd/>
            <a:tailEnd/>
          </a:ln>
        </p:spPr>
        <p:txBody>
          <a:bodyPr wrap="none" lIns="114227" tIns="57113" rIns="114227" bIns="57113" anchor="ctr"/>
          <a:lstStyle/>
          <a:p>
            <a:endParaRPr lang="en-US" dirty="0"/>
          </a:p>
        </p:txBody>
      </p:sp>
      <p:sp>
        <p:nvSpPr>
          <p:cNvPr id="17417" name="Slide Number Placeholder 4"/>
          <p:cNvSpPr>
            <a:spLocks noGrp="1"/>
          </p:cNvSpPr>
          <p:nvPr>
            <p:ph type="sldNum" sz="quarter" idx="12"/>
          </p:nvPr>
        </p:nvSpPr>
        <p:spPr bwMode="auto">
          <a:noFill/>
          <a:ln>
            <a:miter lim="800000"/>
            <a:headEnd/>
            <a:tailEnd/>
          </a:ln>
        </p:spPr>
        <p:txBody>
          <a:bodyPr/>
          <a:lstStyle/>
          <a:p>
            <a:fld id="{4B093794-1BAC-4925-A027-02F2E302FFD1}" type="slidenum">
              <a:rPr lang="en-US" smtClean="0"/>
              <a:pPr/>
              <a:t>24</a:t>
            </a:fld>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1115" y="2997223"/>
            <a:ext cx="2364802" cy="71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107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657149"/>
            <a:ext cx="10945654" cy="694131"/>
          </a:xfrm>
        </p:spPr>
        <p:txBody>
          <a:bodyPr>
            <a:normAutofit fontScale="90000"/>
          </a:bodyPr>
          <a:lstStyle/>
          <a:p>
            <a:r>
              <a:rPr lang="en-US" dirty="0" smtClean="0"/>
              <a:t>Student Success</a:t>
            </a:r>
            <a:endParaRPr lang="en-US" dirty="0"/>
          </a:p>
        </p:txBody>
      </p:sp>
      <p:sp>
        <p:nvSpPr>
          <p:cNvPr id="3" name="Content Placeholder 2"/>
          <p:cNvSpPr>
            <a:spLocks noGrp="1"/>
          </p:cNvSpPr>
          <p:nvPr>
            <p:ph idx="1"/>
          </p:nvPr>
        </p:nvSpPr>
        <p:spPr>
          <a:xfrm>
            <a:off x="608092" y="1532438"/>
            <a:ext cx="10945654" cy="4228282"/>
          </a:xfrm>
        </p:spPr>
        <p:txBody>
          <a:bodyPr>
            <a:normAutofit fontScale="92500" lnSpcReduction="20000"/>
          </a:bodyPr>
          <a:lstStyle/>
          <a:p>
            <a:r>
              <a:rPr lang="en-US" sz="3000" b="1" dirty="0"/>
              <a:t>Due in very large part to outstanding support from our community, education, and industry partners</a:t>
            </a:r>
          </a:p>
          <a:p>
            <a:endParaRPr lang="en-US" sz="3000" b="1" dirty="0"/>
          </a:p>
          <a:p>
            <a:r>
              <a:rPr lang="en-US" sz="3000" b="1" dirty="0"/>
              <a:t>Graduated two classes</a:t>
            </a:r>
            <a:endParaRPr lang="en-US" sz="1700" b="1" dirty="0"/>
          </a:p>
          <a:p>
            <a:pPr lvl="1"/>
            <a:r>
              <a:rPr lang="en-US" sz="2200" dirty="0"/>
              <a:t>14 EE, 18 ME, 32 total</a:t>
            </a:r>
          </a:p>
          <a:p>
            <a:pPr lvl="1"/>
            <a:r>
              <a:rPr lang="en-US" sz="2200" dirty="0"/>
              <a:t>One Magna Cum Laude, three Cum Laude</a:t>
            </a:r>
          </a:p>
          <a:p>
            <a:pPr lvl="1"/>
            <a:endParaRPr lang="en-US" sz="1700" dirty="0"/>
          </a:p>
          <a:p>
            <a:r>
              <a:rPr lang="en-US" sz="2700" b="1" dirty="0"/>
              <a:t>Cohort 3 to graduate in December </a:t>
            </a:r>
          </a:p>
          <a:p>
            <a:pPr lvl="1"/>
            <a:r>
              <a:rPr lang="en-US" sz="2200" dirty="0"/>
              <a:t>4 EE, 10 ME, bring total graduates to 46</a:t>
            </a:r>
          </a:p>
          <a:p>
            <a:pPr lvl="1"/>
            <a:r>
              <a:rPr lang="en-US" sz="2200" dirty="0"/>
              <a:t>One Magna Cum Laude, one Cum Laude</a:t>
            </a:r>
          </a:p>
          <a:p>
            <a:pPr lvl="1"/>
            <a:endParaRPr lang="en-US" sz="2200" dirty="0"/>
          </a:p>
          <a:p>
            <a:r>
              <a:rPr lang="en-US" sz="2700" b="1" dirty="0"/>
              <a:t>Cohorts 4 &amp; 5 will add 25 ME &amp; 13 EE Graduates</a:t>
            </a:r>
          </a:p>
          <a:p>
            <a:pPr marL="148495" indent="0">
              <a:buNone/>
            </a:pPr>
            <a:endParaRPr lang="en-US" sz="2700" dirty="0"/>
          </a:p>
          <a:p>
            <a:endParaRPr lang="en-US" sz="2700" dirty="0"/>
          </a:p>
          <a:p>
            <a:pPr lvl="1"/>
            <a:endParaRPr lang="en-US" sz="2200" b="1" dirty="0"/>
          </a:p>
          <a:p>
            <a:pPr marL="571134" lvl="1" indent="0">
              <a:buNone/>
            </a:pPr>
            <a:endParaRPr lang="en-US" sz="1700" dirty="0"/>
          </a:p>
        </p:txBody>
      </p:sp>
      <p:sp>
        <p:nvSpPr>
          <p:cNvPr id="4" name="Slide Number Placeholder 5"/>
          <p:cNvSpPr>
            <a:spLocks noGrp="1"/>
          </p:cNvSpPr>
          <p:nvPr>
            <p:ph type="sldNum" sz="quarter" idx="12"/>
          </p:nvPr>
        </p:nvSpPr>
        <p:spPr>
          <a:xfrm>
            <a:off x="10742957" y="5902963"/>
            <a:ext cx="1145240" cy="398271"/>
          </a:xfrm>
        </p:spPr>
        <p:txBody>
          <a:bodyPr/>
          <a:lstStyle/>
          <a:p>
            <a:fld id="{D458E11F-105C-404B-B0FD-0C2854B888F1}" type="slidenum">
              <a:rPr lang="en-US" smtClean="0"/>
              <a:pPr/>
              <a:t>25</a:t>
            </a:fld>
            <a:endParaRPr lang="en-US" dirty="0"/>
          </a:p>
        </p:txBody>
      </p:sp>
    </p:spTree>
    <p:extLst>
      <p:ext uri="{BB962C8B-B14F-4D97-AF65-F5344CB8AC3E}">
        <p14:creationId xmlns:p14="http://schemas.microsoft.com/office/powerpoint/2010/main" val="1802480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657149"/>
            <a:ext cx="10945654" cy="765251"/>
          </a:xfrm>
        </p:spPr>
        <p:txBody>
          <a:bodyPr>
            <a:normAutofit fontScale="90000"/>
          </a:bodyPr>
          <a:lstStyle/>
          <a:p>
            <a:r>
              <a:rPr lang="en-US" dirty="0"/>
              <a:t>Student </a:t>
            </a:r>
            <a:r>
              <a:rPr lang="en-US" dirty="0" smtClean="0"/>
              <a:t>Success </a:t>
            </a:r>
            <a:r>
              <a:rPr lang="en-US" sz="4500" dirty="0"/>
              <a:t>(Performance)</a:t>
            </a:r>
          </a:p>
        </p:txBody>
      </p:sp>
      <p:sp>
        <p:nvSpPr>
          <p:cNvPr id="4" name="Slide Number Placeholder 5"/>
          <p:cNvSpPr>
            <a:spLocks noGrp="1"/>
          </p:cNvSpPr>
          <p:nvPr>
            <p:ph type="sldNum" sz="quarter" idx="12"/>
          </p:nvPr>
        </p:nvSpPr>
        <p:spPr>
          <a:xfrm>
            <a:off x="10742957" y="5902963"/>
            <a:ext cx="1145240" cy="398271"/>
          </a:xfrm>
        </p:spPr>
        <p:txBody>
          <a:bodyPr/>
          <a:lstStyle/>
          <a:p>
            <a:fld id="{D458E11F-105C-404B-B0FD-0C2854B888F1}" type="slidenum">
              <a:rPr lang="en-US" smtClean="0"/>
              <a:pPr/>
              <a:t>26</a:t>
            </a:fld>
            <a:endParaRPr lang="en-US" dirty="0"/>
          </a:p>
        </p:txBody>
      </p:sp>
      <p:sp>
        <p:nvSpPr>
          <p:cNvPr id="3" name="Content Placeholder 2"/>
          <p:cNvSpPr>
            <a:spLocks noGrp="1"/>
          </p:cNvSpPr>
          <p:nvPr>
            <p:ph idx="1"/>
          </p:nvPr>
        </p:nvSpPr>
        <p:spPr>
          <a:xfrm>
            <a:off x="608092" y="1493521"/>
            <a:ext cx="10945654" cy="4317235"/>
          </a:xfrm>
        </p:spPr>
        <p:txBody>
          <a:bodyPr>
            <a:normAutofit fontScale="92500" lnSpcReduction="20000"/>
          </a:bodyPr>
          <a:lstStyle/>
          <a:p>
            <a:r>
              <a:rPr lang="en-US" b="1" dirty="0" smtClean="0"/>
              <a:t>Graduates enjoy 100% employment </a:t>
            </a:r>
            <a:r>
              <a:rPr lang="en-US" b="1" dirty="0"/>
              <a:t>r</a:t>
            </a:r>
            <a:r>
              <a:rPr lang="en-US" b="1" dirty="0" smtClean="0"/>
              <a:t>ate</a:t>
            </a:r>
          </a:p>
          <a:p>
            <a:r>
              <a:rPr lang="en-US" b="1" dirty="0" smtClean="0"/>
              <a:t>97% graduation </a:t>
            </a:r>
            <a:r>
              <a:rPr lang="en-US" b="1" dirty="0"/>
              <a:t>r</a:t>
            </a:r>
            <a:r>
              <a:rPr lang="en-US" b="1" dirty="0" smtClean="0"/>
              <a:t>ate</a:t>
            </a:r>
          </a:p>
          <a:p>
            <a:r>
              <a:rPr lang="en-US" b="1" dirty="0" smtClean="0"/>
              <a:t>97% </a:t>
            </a:r>
            <a:r>
              <a:rPr lang="en-US" b="1" dirty="0"/>
              <a:t>r</a:t>
            </a:r>
            <a:r>
              <a:rPr lang="en-US" b="1" dirty="0" smtClean="0"/>
              <a:t>etention rate for program</a:t>
            </a:r>
          </a:p>
          <a:p>
            <a:r>
              <a:rPr lang="en-US" b="1" dirty="0" smtClean="0"/>
              <a:t>Graduates </a:t>
            </a:r>
            <a:r>
              <a:rPr lang="en-US" b="1" dirty="0"/>
              <a:t>c</a:t>
            </a:r>
            <a:r>
              <a:rPr lang="en-US" b="1" dirty="0" smtClean="0"/>
              <a:t>ompete well nationally </a:t>
            </a:r>
            <a:endParaRPr lang="en-US" b="1" dirty="0"/>
          </a:p>
          <a:p>
            <a:pPr lvl="1"/>
            <a:r>
              <a:rPr lang="en-US" sz="2500" dirty="0"/>
              <a:t>We have one NSF Graduate Research Fellowship awarded</a:t>
            </a:r>
          </a:p>
          <a:p>
            <a:pPr lvl="2"/>
            <a:r>
              <a:rPr lang="en-US" sz="2000" dirty="0"/>
              <a:t>Our graduate is conducting research at Stanford University</a:t>
            </a:r>
          </a:p>
          <a:p>
            <a:pPr lvl="2"/>
            <a:r>
              <a:rPr lang="en-US" sz="2000" dirty="0"/>
              <a:t>The Fellowship will carry graduate through Ph.D.</a:t>
            </a:r>
          </a:p>
          <a:p>
            <a:pPr lvl="1"/>
            <a:r>
              <a:rPr lang="en-US" sz="2500" dirty="0"/>
              <a:t>Students receive summer internships through Pathways program</a:t>
            </a:r>
          </a:p>
          <a:p>
            <a:pPr lvl="2"/>
            <a:r>
              <a:rPr lang="en-US" sz="2000" dirty="0"/>
              <a:t>NASA Marshall Space Flight Center - Huntsville, AL</a:t>
            </a:r>
          </a:p>
          <a:p>
            <a:pPr lvl="2"/>
            <a:r>
              <a:rPr lang="en-US" sz="2000" dirty="0"/>
              <a:t>US Navy Ordnance Disposal Technology Division – Maryland</a:t>
            </a:r>
          </a:p>
          <a:p>
            <a:pPr lvl="2"/>
            <a:r>
              <a:rPr lang="en-US" sz="2000" dirty="0"/>
              <a:t>NAWCWD (China Lake)</a:t>
            </a:r>
          </a:p>
          <a:p>
            <a:pPr lvl="3"/>
            <a:endParaRPr lang="en-US" sz="1500" dirty="0"/>
          </a:p>
          <a:p>
            <a:pPr lvl="2"/>
            <a:endParaRPr lang="en-US" sz="2000" dirty="0"/>
          </a:p>
          <a:p>
            <a:pPr lvl="1"/>
            <a:endParaRPr lang="en-US" sz="2500" dirty="0"/>
          </a:p>
          <a:p>
            <a:endParaRPr lang="en-US" dirty="0" smtClean="0"/>
          </a:p>
          <a:p>
            <a:endParaRPr lang="en-US" dirty="0"/>
          </a:p>
        </p:txBody>
      </p:sp>
    </p:spTree>
    <p:extLst>
      <p:ext uri="{BB962C8B-B14F-4D97-AF65-F5344CB8AC3E}">
        <p14:creationId xmlns:p14="http://schemas.microsoft.com/office/powerpoint/2010/main" val="3363678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n-US" dirty="0" smtClean="0">
                <a:solidFill>
                  <a:schemeClr val="accent1">
                    <a:satMod val="150000"/>
                  </a:schemeClr>
                </a:solidFill>
                <a:ea typeface="+mj-ea"/>
                <a:cs typeface="+mj-cs"/>
              </a:rPr>
              <a:t>Student Success </a:t>
            </a:r>
            <a:r>
              <a:rPr lang="en-US" sz="4500" dirty="0">
                <a:solidFill>
                  <a:schemeClr val="accent1">
                    <a:satMod val="150000"/>
                  </a:schemeClr>
                </a:solidFill>
              </a:rPr>
              <a:t>(</a:t>
            </a:r>
            <a:r>
              <a:rPr lang="en-US" sz="4500" dirty="0"/>
              <a:t>Internships</a:t>
            </a:r>
            <a:r>
              <a:rPr lang="en-US" sz="4500" dirty="0">
                <a:solidFill>
                  <a:schemeClr val="accent1">
                    <a:satMod val="150000"/>
                  </a:schemeClr>
                </a:solidFill>
              </a:rPr>
              <a:t>)</a:t>
            </a:r>
          </a:p>
        </p:txBody>
      </p:sp>
      <p:sp>
        <p:nvSpPr>
          <p:cNvPr id="16387" name="Rectangle 3"/>
          <p:cNvSpPr>
            <a:spLocks noGrp="1" noChangeArrowheads="1"/>
          </p:cNvSpPr>
          <p:nvPr>
            <p:ph idx="1"/>
          </p:nvPr>
        </p:nvSpPr>
        <p:spPr>
          <a:xfrm>
            <a:off x="608092" y="1806448"/>
            <a:ext cx="10945654" cy="4289552"/>
          </a:xfrm>
        </p:spPr>
        <p:txBody>
          <a:bodyPr rtlCol="0">
            <a:normAutofit fontScale="25000" lnSpcReduction="20000"/>
          </a:bodyPr>
          <a:lstStyle/>
          <a:p>
            <a:pPr>
              <a:defRPr/>
            </a:pPr>
            <a:r>
              <a:rPr lang="en-US" sz="7400" b="1" dirty="0"/>
              <a:t>Internships are paid</a:t>
            </a:r>
          </a:p>
          <a:p>
            <a:pPr>
              <a:defRPr/>
            </a:pPr>
            <a:endParaRPr lang="en-US" sz="4100" b="1" dirty="0"/>
          </a:p>
          <a:p>
            <a:pPr>
              <a:defRPr/>
            </a:pPr>
            <a:r>
              <a:rPr lang="en-US" sz="7400" b="1" dirty="0"/>
              <a:t>Regional Internships</a:t>
            </a:r>
          </a:p>
          <a:p>
            <a:pPr lvl="1">
              <a:defRPr/>
            </a:pPr>
            <a:r>
              <a:rPr lang="en-US" sz="7200" dirty="0"/>
              <a:t>Northrop Grumman</a:t>
            </a:r>
          </a:p>
          <a:p>
            <a:pPr lvl="1">
              <a:defRPr/>
            </a:pPr>
            <a:r>
              <a:rPr lang="en-US" sz="7200" dirty="0"/>
              <a:t>AFRL</a:t>
            </a:r>
          </a:p>
          <a:p>
            <a:pPr lvl="1">
              <a:defRPr/>
            </a:pPr>
            <a:r>
              <a:rPr lang="en-US" sz="7200" dirty="0"/>
              <a:t>NASA Armstrong Flight Research Center</a:t>
            </a:r>
          </a:p>
          <a:p>
            <a:pPr lvl="1">
              <a:defRPr/>
            </a:pPr>
            <a:r>
              <a:rPr lang="en-US" sz="7200" dirty="0"/>
              <a:t>NAWCWD (China Lake)</a:t>
            </a:r>
          </a:p>
          <a:p>
            <a:pPr lvl="1">
              <a:defRPr/>
            </a:pPr>
            <a:r>
              <a:rPr lang="en-US" sz="7200" dirty="0"/>
              <a:t>Lockheed Martin (Flight Test)</a:t>
            </a:r>
          </a:p>
          <a:p>
            <a:pPr lvl="1">
              <a:defRPr/>
            </a:pPr>
            <a:r>
              <a:rPr lang="en-US" sz="7200" dirty="0"/>
              <a:t>AF Test Wing</a:t>
            </a:r>
          </a:p>
          <a:p>
            <a:pPr lvl="1">
              <a:defRPr/>
            </a:pPr>
            <a:r>
              <a:rPr lang="en-US" sz="7200" dirty="0"/>
              <a:t>BAE Systems</a:t>
            </a:r>
          </a:p>
          <a:p>
            <a:pPr lvl="1">
              <a:defRPr/>
            </a:pPr>
            <a:r>
              <a:rPr lang="en-US" sz="7200" dirty="0"/>
              <a:t>The Spaceship Company</a:t>
            </a:r>
          </a:p>
          <a:p>
            <a:pPr lvl="1">
              <a:defRPr/>
            </a:pPr>
            <a:r>
              <a:rPr lang="en-US" sz="7200" dirty="0"/>
              <a:t>Jacobs Engineering</a:t>
            </a:r>
          </a:p>
          <a:p>
            <a:pPr lvl="1">
              <a:defRPr/>
            </a:pPr>
            <a:r>
              <a:rPr lang="en-US" sz="7200" dirty="0" err="1"/>
              <a:t>Crissair</a:t>
            </a:r>
            <a:endParaRPr lang="en-US" sz="7200" dirty="0"/>
          </a:p>
          <a:p>
            <a:pPr lvl="1">
              <a:defRPr/>
            </a:pPr>
            <a:r>
              <a:rPr lang="en-US" sz="7200" dirty="0"/>
              <a:t>Pacific Seismic Products</a:t>
            </a:r>
          </a:p>
          <a:p>
            <a:pPr lvl="1">
              <a:defRPr/>
            </a:pPr>
            <a:r>
              <a:rPr lang="en-US" sz="7200" dirty="0"/>
              <a:t>INCU, LLC</a:t>
            </a:r>
          </a:p>
          <a:p>
            <a:pPr lvl="1">
              <a:defRPr/>
            </a:pPr>
            <a:r>
              <a:rPr lang="en-US" sz="7200" dirty="0"/>
              <a:t>TYBRIN</a:t>
            </a:r>
          </a:p>
          <a:p>
            <a:pPr lvl="2">
              <a:defRPr/>
            </a:pPr>
            <a:endParaRPr lang="en-US" sz="2400" dirty="0"/>
          </a:p>
          <a:p>
            <a:pPr lvl="2">
              <a:defRPr/>
            </a:pPr>
            <a:endParaRPr lang="en-US" sz="1600" dirty="0"/>
          </a:p>
          <a:p>
            <a:pPr marL="148495" indent="0">
              <a:buNone/>
              <a:defRPr/>
            </a:pPr>
            <a:r>
              <a:rPr lang="en-US" sz="4000" dirty="0"/>
              <a:t/>
            </a:r>
            <a:br>
              <a:rPr lang="en-US" sz="4000" dirty="0"/>
            </a:br>
            <a:endParaRPr lang="en-US" sz="2700" dirty="0"/>
          </a:p>
        </p:txBody>
      </p:sp>
      <p:sp>
        <p:nvSpPr>
          <p:cNvPr id="28677" name="Slide Number Placeholder 4"/>
          <p:cNvSpPr>
            <a:spLocks noGrp="1"/>
          </p:cNvSpPr>
          <p:nvPr>
            <p:ph type="sldNum" sz="quarter" idx="12"/>
          </p:nvPr>
        </p:nvSpPr>
        <p:spPr bwMode="auto">
          <a:noFill/>
          <a:ln>
            <a:miter lim="800000"/>
            <a:headEnd/>
            <a:tailEnd/>
          </a:ln>
        </p:spPr>
        <p:txBody>
          <a:bodyPr/>
          <a:lstStyle/>
          <a:p>
            <a:fld id="{380527DF-020E-4364-8D41-1C6313439246}" type="slidenum">
              <a:rPr lang="en-US" smtClean="0"/>
              <a:pPr/>
              <a:t>27</a:t>
            </a:fld>
            <a:endParaRPr lang="en-US" dirty="0" smtClean="0"/>
          </a:p>
        </p:txBody>
      </p:sp>
    </p:spTree>
    <p:extLst>
      <p:ext uri="{BB962C8B-B14F-4D97-AF65-F5344CB8AC3E}">
        <p14:creationId xmlns:p14="http://schemas.microsoft.com/office/powerpoint/2010/main" val="1745442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142240"/>
            <a:ext cx="10945654" cy="1066800"/>
          </a:xfrm>
        </p:spPr>
        <p:txBody>
          <a:bodyPr>
            <a:normAutofit/>
          </a:bodyPr>
          <a:lstStyle/>
          <a:p>
            <a:r>
              <a:rPr lang="en-US" dirty="0"/>
              <a:t>Student Success </a:t>
            </a:r>
            <a:r>
              <a:rPr lang="en-US" sz="4500" dirty="0"/>
              <a:t>(Performance)</a:t>
            </a:r>
            <a:endParaRPr lang="en-US" sz="2700" dirty="0"/>
          </a:p>
        </p:txBody>
      </p:sp>
      <p:sp>
        <p:nvSpPr>
          <p:cNvPr id="4" name="Slide Number Placeholder 5"/>
          <p:cNvSpPr>
            <a:spLocks noGrp="1"/>
          </p:cNvSpPr>
          <p:nvPr>
            <p:ph type="sldNum" sz="quarter" idx="12"/>
          </p:nvPr>
        </p:nvSpPr>
        <p:spPr>
          <a:xfrm>
            <a:off x="10742957" y="5931411"/>
            <a:ext cx="1145240" cy="398271"/>
          </a:xfrm>
        </p:spPr>
        <p:txBody>
          <a:bodyPr/>
          <a:lstStyle/>
          <a:p>
            <a:fld id="{D458E11F-105C-404B-B0FD-0C2854B888F1}" type="slidenum">
              <a:rPr lang="en-US" smtClean="0"/>
              <a:pPr/>
              <a:t>28</a:t>
            </a:fld>
            <a:endParaRPr lang="en-US" dirty="0"/>
          </a:p>
        </p:txBody>
      </p:sp>
      <p:sp>
        <p:nvSpPr>
          <p:cNvPr id="3" name="Content Placeholder 2"/>
          <p:cNvSpPr>
            <a:spLocks noGrp="1"/>
          </p:cNvSpPr>
          <p:nvPr>
            <p:ph idx="1"/>
          </p:nvPr>
        </p:nvSpPr>
        <p:spPr/>
        <p:txBody>
          <a:bodyPr>
            <a:normAutofit/>
          </a:bodyPr>
          <a:lstStyle/>
          <a:p>
            <a:r>
              <a:rPr lang="en-US" b="1" dirty="0" smtClean="0"/>
              <a:t>Students and graduates highly regarded by  regional industry</a:t>
            </a:r>
          </a:p>
          <a:p>
            <a:pPr lvl="1"/>
            <a:r>
              <a:rPr lang="en-US" sz="2500" dirty="0"/>
              <a:t>Approximately 80% of students have internships at any given time</a:t>
            </a:r>
          </a:p>
          <a:p>
            <a:pPr lvl="1"/>
            <a:r>
              <a:rPr lang="en-US" sz="2500" dirty="0"/>
              <a:t>Many interns promoted to employee status while students </a:t>
            </a:r>
          </a:p>
          <a:p>
            <a:pPr lvl="1"/>
            <a:r>
              <a:rPr lang="en-US" sz="2500" dirty="0"/>
              <a:t>Graduates performing well in industry</a:t>
            </a:r>
          </a:p>
          <a:p>
            <a:pPr lvl="2"/>
            <a:r>
              <a:rPr lang="en-US" sz="2000" dirty="0"/>
              <a:t>Three graduates at one company reported to have received perfect performance reviews</a:t>
            </a:r>
          </a:p>
          <a:p>
            <a:pPr lvl="2"/>
            <a:r>
              <a:rPr lang="en-US" sz="2000" dirty="0"/>
              <a:t>One of the three known to have been promoted and named lead engineer for the department less than two years after graduation</a:t>
            </a:r>
          </a:p>
          <a:p>
            <a:pPr lvl="2"/>
            <a:r>
              <a:rPr lang="en-US" sz="2000" dirty="0"/>
              <a:t>Average starting salary for graduates approximately $70,000/year</a:t>
            </a:r>
          </a:p>
          <a:p>
            <a:pPr lvl="1"/>
            <a:endParaRPr lang="en-US" sz="2500" b="1" dirty="0"/>
          </a:p>
        </p:txBody>
      </p:sp>
    </p:spTree>
    <p:extLst>
      <p:ext uri="{BB962C8B-B14F-4D97-AF65-F5344CB8AC3E}">
        <p14:creationId xmlns:p14="http://schemas.microsoft.com/office/powerpoint/2010/main" val="2285172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19" y="381000"/>
            <a:ext cx="10945654" cy="836371"/>
          </a:xfrm>
        </p:spPr>
        <p:txBody>
          <a:bodyPr>
            <a:normAutofit fontScale="90000"/>
          </a:bodyPr>
          <a:lstStyle/>
          <a:p>
            <a:r>
              <a:rPr lang="en-US" dirty="0" smtClean="0"/>
              <a:t>In Conclusion</a:t>
            </a:r>
            <a:endParaRPr lang="en-US" dirty="0"/>
          </a:p>
        </p:txBody>
      </p:sp>
      <p:sp>
        <p:nvSpPr>
          <p:cNvPr id="3" name="Content Placeholder 2"/>
          <p:cNvSpPr>
            <a:spLocks noGrp="1"/>
          </p:cNvSpPr>
          <p:nvPr>
            <p:ph idx="1"/>
          </p:nvPr>
        </p:nvSpPr>
        <p:spPr>
          <a:xfrm>
            <a:off x="594519" y="1219200"/>
            <a:ext cx="10945654" cy="4267200"/>
          </a:xfrm>
        </p:spPr>
        <p:txBody>
          <a:bodyPr>
            <a:normAutofit fontScale="92500" lnSpcReduction="10000"/>
          </a:bodyPr>
          <a:lstStyle/>
          <a:p>
            <a:r>
              <a:rPr lang="en-US" sz="4000" b="1" dirty="0"/>
              <a:t>Outstanding unique program design delivered by CSULB College of Engineering</a:t>
            </a:r>
          </a:p>
          <a:p>
            <a:r>
              <a:rPr lang="en-US" b="1" dirty="0" smtClean="0"/>
              <a:t>Only one issue to overcome</a:t>
            </a:r>
          </a:p>
          <a:p>
            <a:pPr lvl="1"/>
            <a:r>
              <a:rPr lang="en-US" dirty="0"/>
              <a:t>Enrollments have not exceeded 60% of that required for self sustaining</a:t>
            </a:r>
          </a:p>
          <a:p>
            <a:pPr lvl="1"/>
            <a:r>
              <a:rPr lang="en-US" dirty="0"/>
              <a:t>Revenue short fall for existing student base may reach $250,000 by December 2017</a:t>
            </a:r>
          </a:p>
          <a:p>
            <a:pPr lvl="2"/>
            <a:r>
              <a:rPr lang="en-US" sz="2500" dirty="0"/>
              <a:t>Solutions being pursued to mitigate revenue shortfall</a:t>
            </a:r>
          </a:p>
          <a:p>
            <a:pPr lvl="2"/>
            <a:r>
              <a:rPr lang="en-US" sz="2500" dirty="0"/>
              <a:t>Marketing expanded beyond Southern California to attract more </a:t>
            </a:r>
            <a:r>
              <a:rPr lang="en-US" sz="2500" dirty="0" smtClean="0"/>
              <a:t>students</a:t>
            </a:r>
          </a:p>
          <a:p>
            <a:pPr marL="833856" lvl="2" indent="0">
              <a:buNone/>
            </a:pPr>
            <a:endParaRPr lang="en-US" sz="2500" dirty="0"/>
          </a:p>
        </p:txBody>
      </p:sp>
      <p:sp>
        <p:nvSpPr>
          <p:cNvPr id="4" name="Slide Number Placeholder 5"/>
          <p:cNvSpPr>
            <a:spLocks noGrp="1"/>
          </p:cNvSpPr>
          <p:nvPr>
            <p:ph type="sldNum" sz="quarter" idx="12"/>
          </p:nvPr>
        </p:nvSpPr>
        <p:spPr>
          <a:xfrm>
            <a:off x="10805319" y="5791200"/>
            <a:ext cx="1145240" cy="398271"/>
          </a:xfrm>
        </p:spPr>
        <p:txBody>
          <a:bodyPr/>
          <a:lstStyle/>
          <a:p>
            <a:fld id="{D458E11F-105C-404B-B0FD-0C2854B888F1}" type="slidenum">
              <a:rPr lang="en-US" smtClean="0"/>
              <a:pPr/>
              <a:t>29</a:t>
            </a:fld>
            <a:endParaRPr lang="en-US" dirty="0"/>
          </a:p>
        </p:txBody>
      </p:sp>
    </p:spTree>
    <p:extLst>
      <p:ext uri="{BB962C8B-B14F-4D97-AF65-F5344CB8AC3E}">
        <p14:creationId xmlns:p14="http://schemas.microsoft.com/office/powerpoint/2010/main" val="585390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046" y="426720"/>
            <a:ext cx="11452397" cy="2560320"/>
          </a:xfrm>
        </p:spPr>
        <p:txBody>
          <a:bodyPr>
            <a:normAutofit/>
          </a:bodyPr>
          <a:lstStyle/>
          <a:p>
            <a:r>
              <a:rPr lang="en-US" dirty="0" smtClean="0"/>
              <a:t>AVC-CSULB-Cerro </a:t>
            </a:r>
            <a:r>
              <a:rPr lang="en-US" dirty="0" err="1" smtClean="0"/>
              <a:t>Coso</a:t>
            </a:r>
            <a:r>
              <a:rPr lang="en-US" dirty="0" smtClean="0"/>
              <a:t/>
            </a:r>
            <a:br>
              <a:rPr lang="en-US" dirty="0" smtClean="0"/>
            </a:br>
            <a:r>
              <a:rPr lang="en-US" dirty="0" smtClean="0"/>
              <a:t>STEM Collaborative</a:t>
            </a:r>
            <a:endParaRPr lang="en-US" sz="5500" dirty="0"/>
          </a:p>
        </p:txBody>
      </p:sp>
      <p:sp>
        <p:nvSpPr>
          <p:cNvPr id="3" name="Subtitle 2"/>
          <p:cNvSpPr>
            <a:spLocks noGrp="1"/>
          </p:cNvSpPr>
          <p:nvPr>
            <p:ph type="subTitle" idx="1"/>
          </p:nvPr>
        </p:nvSpPr>
        <p:spPr>
          <a:xfrm>
            <a:off x="709440" y="5191760"/>
            <a:ext cx="10447019" cy="711200"/>
          </a:xfrm>
        </p:spPr>
        <p:txBody>
          <a:bodyPr>
            <a:normAutofit/>
          </a:bodyPr>
          <a:lstStyle/>
          <a:p>
            <a:pPr algn="l"/>
            <a:r>
              <a:rPr lang="en-US" sz="2500" dirty="0"/>
              <a:t>4</a:t>
            </a:r>
            <a:r>
              <a:rPr lang="en-US" sz="2500" baseline="30000" dirty="0"/>
              <a:t>th</a:t>
            </a:r>
            <a:r>
              <a:rPr lang="en-US" sz="2500" dirty="0"/>
              <a:t> Annual STEMposium				Nov. 6</a:t>
            </a:r>
            <a:r>
              <a:rPr lang="en-US" sz="2500" baseline="30000" dirty="0"/>
              <a:t>th</a:t>
            </a:r>
            <a:r>
              <a:rPr lang="en-US" sz="2500" dirty="0"/>
              <a:t>, 2015</a:t>
            </a:r>
          </a:p>
        </p:txBody>
      </p:sp>
      <p:sp>
        <p:nvSpPr>
          <p:cNvPr id="4" name="Subtitle 2"/>
          <p:cNvSpPr txBox="1">
            <a:spLocks/>
          </p:cNvSpPr>
          <p:nvPr/>
        </p:nvSpPr>
        <p:spPr>
          <a:xfrm>
            <a:off x="912138" y="3271520"/>
            <a:ext cx="10447019" cy="1493520"/>
          </a:xfrm>
          <a:prstGeom prst="rect">
            <a:avLst/>
          </a:prstGeom>
        </p:spPr>
        <p:txBody>
          <a:bodyPr vert="horz" lIns="0" tIns="57113" rIns="22845" bIns="57113">
            <a:normAutofit fontScale="775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n-US" b="1" dirty="0" smtClean="0"/>
              <a:t>Christos Valiotis</a:t>
            </a:r>
          </a:p>
          <a:p>
            <a:pPr algn="l"/>
            <a:r>
              <a:rPr lang="en-US" dirty="0" smtClean="0"/>
              <a:t>Antelope Valley College</a:t>
            </a:r>
          </a:p>
          <a:p>
            <a:r>
              <a:rPr lang="en-US" sz="2200" dirty="0"/>
              <a:t>Physics Professor</a:t>
            </a:r>
          </a:p>
          <a:p>
            <a:r>
              <a:rPr lang="en-US" sz="2200" dirty="0"/>
              <a:t>Chair, </a:t>
            </a:r>
            <a:r>
              <a:rPr lang="en-US" sz="2200" dirty="0" smtClean="0"/>
              <a:t>Physical Sciences </a:t>
            </a:r>
            <a:r>
              <a:rPr lang="en-US" sz="2200" dirty="0"/>
              <a:t>Department</a:t>
            </a:r>
          </a:p>
          <a:p>
            <a:r>
              <a:rPr lang="en-US" sz="2200" dirty="0"/>
              <a:t>Director, STEM-HSI program</a:t>
            </a:r>
          </a:p>
        </p:txBody>
      </p:sp>
      <p:sp>
        <p:nvSpPr>
          <p:cNvPr id="5" name="Slide Number Placeholder 4"/>
          <p:cNvSpPr>
            <a:spLocks noGrp="1"/>
          </p:cNvSpPr>
          <p:nvPr>
            <p:ph type="sldNum" sz="quarter" idx="12"/>
          </p:nvPr>
        </p:nvSpPr>
        <p:spPr/>
        <p:txBody>
          <a:bodyPr/>
          <a:lstStyle/>
          <a:p>
            <a:fld id="{30E18C94-9F18-4FC7-AFF7-466F35495B58}" type="slidenum">
              <a:rPr lang="en-US" smtClean="0"/>
              <a:t>3</a:t>
            </a:fld>
            <a:endParaRPr lang="en-US"/>
          </a:p>
        </p:txBody>
      </p:sp>
    </p:spTree>
    <p:extLst>
      <p:ext uri="{BB962C8B-B14F-4D97-AF65-F5344CB8AC3E}">
        <p14:creationId xmlns:p14="http://schemas.microsoft.com/office/powerpoint/2010/main" val="520417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creen shot 2011-02-27 at 2"/>
          <p:cNvPicPr>
            <a:picLocks noChangeAspect="1" noChangeArrowheads="1"/>
          </p:cNvPicPr>
          <p:nvPr/>
        </p:nvPicPr>
        <p:blipFill>
          <a:blip r:embed="rId3" cstate="print"/>
          <a:srcRect/>
          <a:stretch>
            <a:fillRect/>
          </a:stretch>
        </p:blipFill>
        <p:spPr bwMode="auto">
          <a:xfrm>
            <a:off x="3844915" y="355602"/>
            <a:ext cx="6999390" cy="2361776"/>
          </a:xfrm>
          <a:prstGeom prst="rect">
            <a:avLst/>
          </a:prstGeom>
          <a:noFill/>
          <a:ln w="9525">
            <a:noFill/>
            <a:miter lim="800000"/>
            <a:headEnd/>
            <a:tailEnd/>
          </a:ln>
          <a:effectLst>
            <a:outerShdw dist="38100" dir="2700000" rotWithShape="0">
              <a:srgbClr val="808080">
                <a:alpha val="42998"/>
              </a:srgbClr>
            </a:outerShdw>
          </a:effectLst>
        </p:spPr>
      </p:pic>
      <p:pic>
        <p:nvPicPr>
          <p:cNvPr id="32771" name="Picture 6" descr="Screen shot 2011-02-27 at 2"/>
          <p:cNvPicPr>
            <a:picLocks noChangeAspect="1" noChangeArrowheads="1"/>
          </p:cNvPicPr>
          <p:nvPr/>
        </p:nvPicPr>
        <p:blipFill>
          <a:blip r:embed="rId4" cstate="print">
            <a:clrChange>
              <a:clrFrom>
                <a:srgbClr val="FFFFFF"/>
              </a:clrFrom>
              <a:clrTo>
                <a:srgbClr val="FFFFFF">
                  <a:alpha val="0"/>
                </a:srgbClr>
              </a:clrTo>
            </a:clrChange>
            <a:lum contrast="20000"/>
          </a:blip>
          <a:srcRect/>
          <a:stretch>
            <a:fillRect/>
          </a:stretch>
        </p:blipFill>
        <p:spPr bwMode="auto">
          <a:xfrm>
            <a:off x="1102166" y="4791711"/>
            <a:ext cx="2128322" cy="1413509"/>
          </a:xfrm>
          <a:prstGeom prst="rect">
            <a:avLst/>
          </a:prstGeom>
          <a:noFill/>
          <a:ln w="9525">
            <a:noFill/>
            <a:miter lim="800000"/>
            <a:headEnd/>
            <a:tailEnd/>
          </a:ln>
        </p:spPr>
      </p:pic>
      <p:sp>
        <p:nvSpPr>
          <p:cNvPr id="32772" name="Line 7"/>
          <p:cNvSpPr>
            <a:spLocks noChangeShapeType="1"/>
          </p:cNvSpPr>
          <p:nvPr/>
        </p:nvSpPr>
        <p:spPr bwMode="auto">
          <a:xfrm>
            <a:off x="11553746" y="0"/>
            <a:ext cx="0" cy="4196080"/>
          </a:xfrm>
          <a:prstGeom prst="line">
            <a:avLst/>
          </a:prstGeom>
          <a:noFill/>
          <a:ln w="190500">
            <a:solidFill>
              <a:srgbClr val="FFE753"/>
            </a:solidFill>
            <a:round/>
            <a:headEnd/>
            <a:tailEnd/>
          </a:ln>
        </p:spPr>
        <p:txBody>
          <a:bodyPr wrap="none" lIns="114227" tIns="57113" rIns="114227" bIns="57113" anchor="ctr"/>
          <a:lstStyle/>
          <a:p>
            <a:endParaRPr lang="en-US" dirty="0"/>
          </a:p>
        </p:txBody>
      </p:sp>
      <p:sp>
        <p:nvSpPr>
          <p:cNvPr id="32774" name="Text Box 7"/>
          <p:cNvSpPr txBox="1">
            <a:spLocks noChangeArrowheads="1"/>
          </p:cNvSpPr>
          <p:nvPr/>
        </p:nvSpPr>
        <p:spPr bwMode="auto">
          <a:xfrm>
            <a:off x="3796353" y="2923327"/>
            <a:ext cx="6319829" cy="1377225"/>
          </a:xfrm>
          <a:prstGeom prst="rect">
            <a:avLst/>
          </a:prstGeom>
          <a:noFill/>
          <a:ln w="9525">
            <a:noFill/>
            <a:miter lim="800000"/>
            <a:headEnd/>
            <a:tailEnd/>
          </a:ln>
        </p:spPr>
        <p:txBody>
          <a:bodyPr wrap="none" lIns="114227" tIns="57113" rIns="114227" bIns="57113">
            <a:spAutoFit/>
          </a:bodyPr>
          <a:lstStyle/>
          <a:p>
            <a:r>
              <a:rPr lang="en-US" sz="8200" b="1" dirty="0" smtClean="0">
                <a:solidFill>
                  <a:srgbClr val="FADC2B"/>
                </a:solidFill>
                <a:latin typeface="Cambria" pitchFamily="18" charset="0"/>
              </a:rPr>
              <a:t>QUESTIONS</a:t>
            </a:r>
            <a:r>
              <a:rPr lang="en-US" sz="8200" b="1" dirty="0">
                <a:solidFill>
                  <a:srgbClr val="FADC2B"/>
                </a:solidFill>
                <a:latin typeface="Cambria" pitchFamily="18" charset="0"/>
              </a:rPr>
              <a:t>?</a:t>
            </a:r>
          </a:p>
        </p:txBody>
      </p:sp>
      <p:sp>
        <p:nvSpPr>
          <p:cNvPr id="32775" name="Text Box 9"/>
          <p:cNvSpPr txBox="1">
            <a:spLocks noChangeArrowheads="1"/>
          </p:cNvSpPr>
          <p:nvPr/>
        </p:nvSpPr>
        <p:spPr bwMode="auto">
          <a:xfrm>
            <a:off x="6100497" y="4865793"/>
            <a:ext cx="4667797" cy="1131004"/>
          </a:xfrm>
          <a:prstGeom prst="rect">
            <a:avLst/>
          </a:prstGeom>
          <a:noFill/>
          <a:ln w="9525">
            <a:noFill/>
            <a:miter lim="800000"/>
            <a:headEnd/>
            <a:tailEnd/>
          </a:ln>
        </p:spPr>
        <p:txBody>
          <a:bodyPr wrap="none" lIns="114227" tIns="57113" rIns="114227" bIns="57113">
            <a:spAutoFit/>
          </a:bodyPr>
          <a:lstStyle/>
          <a:p>
            <a:pPr algn="r"/>
            <a:r>
              <a:rPr lang="en-US" dirty="0"/>
              <a:t>Degree Completion Program in</a:t>
            </a:r>
          </a:p>
          <a:p>
            <a:pPr algn="r"/>
            <a:r>
              <a:rPr lang="en-US" dirty="0"/>
              <a:t>Mechanical &amp; Electrical Engineering</a:t>
            </a:r>
          </a:p>
          <a:p>
            <a:pPr algn="r"/>
            <a:r>
              <a:rPr lang="en-US" dirty="0"/>
              <a:t>Offered in the Antelope Valley</a:t>
            </a:r>
          </a:p>
        </p:txBody>
      </p:sp>
      <p:sp>
        <p:nvSpPr>
          <p:cNvPr id="32776" name="Text Box 10"/>
          <p:cNvSpPr txBox="1">
            <a:spLocks noChangeArrowheads="1"/>
          </p:cNvSpPr>
          <p:nvPr/>
        </p:nvSpPr>
        <p:spPr bwMode="auto">
          <a:xfrm>
            <a:off x="4754941" y="5745904"/>
            <a:ext cx="5783487" cy="500062"/>
          </a:xfrm>
          <a:prstGeom prst="rect">
            <a:avLst/>
          </a:prstGeom>
          <a:noFill/>
          <a:ln w="9525">
            <a:noFill/>
            <a:miter lim="800000"/>
            <a:headEnd/>
            <a:tailEnd/>
          </a:ln>
        </p:spPr>
        <p:txBody>
          <a:bodyPr wrap="none" lIns="114227" tIns="57113" rIns="114227" bIns="57113">
            <a:spAutoFit/>
          </a:bodyPr>
          <a:lstStyle/>
          <a:p>
            <a:r>
              <a:rPr lang="en-US" sz="2500" dirty="0">
                <a:solidFill>
                  <a:srgbClr val="FADC2B"/>
                </a:solidFill>
                <a:latin typeface="Cambria" pitchFamily="18" charset="0"/>
              </a:rPr>
              <a:t>http://www.ccpe.csulb.edu/engineering</a:t>
            </a:r>
          </a:p>
        </p:txBody>
      </p:sp>
    </p:spTree>
    <p:extLst>
      <p:ext uri="{BB962C8B-B14F-4D97-AF65-F5344CB8AC3E}">
        <p14:creationId xmlns:p14="http://schemas.microsoft.com/office/powerpoint/2010/main" val="2885036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19" y="304800"/>
            <a:ext cx="10945654" cy="638251"/>
          </a:xfrm>
        </p:spPr>
        <p:txBody>
          <a:bodyPr>
            <a:normAutofit fontScale="90000"/>
          </a:bodyPr>
          <a:lstStyle/>
          <a:p>
            <a:r>
              <a:rPr lang="en-US" sz="4800" dirty="0" smtClean="0"/>
              <a:t>4</a:t>
            </a:r>
            <a:r>
              <a:rPr lang="en-US" sz="4800" baseline="30000" dirty="0" smtClean="0"/>
              <a:t>th</a:t>
            </a:r>
            <a:r>
              <a:rPr lang="en-US" sz="4800" dirty="0" smtClean="0"/>
              <a:t> Annual STEMposium</a:t>
            </a:r>
            <a:endParaRPr lang="en-US" sz="4800" dirty="0"/>
          </a:p>
        </p:txBody>
      </p:sp>
      <p:sp>
        <p:nvSpPr>
          <p:cNvPr id="3" name="Content Placeholder 2"/>
          <p:cNvSpPr>
            <a:spLocks noGrp="1"/>
          </p:cNvSpPr>
          <p:nvPr>
            <p:ph idx="1"/>
          </p:nvPr>
        </p:nvSpPr>
        <p:spPr>
          <a:xfrm>
            <a:off x="608092" y="1066800"/>
            <a:ext cx="10945654" cy="4836160"/>
          </a:xfrm>
        </p:spPr>
        <p:txBody>
          <a:bodyPr>
            <a:normAutofit fontScale="62500" lnSpcReduction="20000"/>
          </a:bodyPr>
          <a:lstStyle/>
          <a:p>
            <a:pPr marL="0" indent="0">
              <a:buNone/>
            </a:pPr>
            <a:r>
              <a:rPr lang="en-US" dirty="0"/>
              <a:t> </a:t>
            </a:r>
          </a:p>
          <a:p>
            <a:pPr marL="0" indent="0">
              <a:buNone/>
            </a:pPr>
            <a:r>
              <a:rPr lang="en-US" dirty="0"/>
              <a:t>   8:40—9:10 am-----Director’s Update---Christos Valiotis, AVC</a:t>
            </a:r>
          </a:p>
          <a:p>
            <a:pPr marL="0" indent="0">
              <a:buNone/>
            </a:pPr>
            <a:r>
              <a:rPr lang="en-US" b="1" dirty="0"/>
              <a:t> </a:t>
            </a:r>
          </a:p>
          <a:p>
            <a:pPr marL="0" indent="0">
              <a:buNone/>
            </a:pPr>
            <a:r>
              <a:rPr lang="en-US" dirty="0"/>
              <a:t>   9:10---9:30 am-----CSULB AV Engineering Program Update---Ken </a:t>
            </a:r>
            <a:r>
              <a:rPr lang="en-US" dirty="0" err="1"/>
              <a:t>Santarelli</a:t>
            </a:r>
            <a:r>
              <a:rPr lang="en-US" dirty="0"/>
              <a:t>, CSULB</a:t>
            </a:r>
          </a:p>
          <a:p>
            <a:pPr marL="0" indent="0">
              <a:buNone/>
            </a:pPr>
            <a:r>
              <a:rPr lang="en-US" sz="2200" dirty="0"/>
              <a:t> </a:t>
            </a:r>
          </a:p>
          <a:p>
            <a:pPr marL="0" indent="0">
              <a:buNone/>
            </a:pPr>
            <a:r>
              <a:rPr lang="en-US" dirty="0"/>
              <a:t>   </a:t>
            </a:r>
            <a:r>
              <a:rPr lang="en-US" b="1" dirty="0"/>
              <a:t>9:30---9:55 am-----California STEM Learning Network- AV-East Kern Update </a:t>
            </a:r>
          </a:p>
          <a:p>
            <a:pPr marL="0" indent="0">
              <a:buNone/>
            </a:pPr>
            <a:r>
              <a:rPr lang="en-US" b="1" dirty="0" smtClean="0"/>
              <a:t>		       </a:t>
            </a:r>
            <a:r>
              <a:rPr lang="en-US" b="1" i="1" dirty="0" smtClean="0"/>
              <a:t>Kriss</a:t>
            </a:r>
            <a:r>
              <a:rPr lang="en-US" b="1" i="1" dirty="0"/>
              <a:t> </a:t>
            </a:r>
            <a:r>
              <a:rPr lang="en-US" b="1" i="1" dirty="0" smtClean="0"/>
              <a:t>Vanderhyde</a:t>
            </a:r>
            <a:r>
              <a:rPr lang="en-US" b="1" i="1" dirty="0"/>
              <a:t>, </a:t>
            </a:r>
            <a:r>
              <a:rPr lang="en-US" b="1" i="1" dirty="0" smtClean="0"/>
              <a:t>Ed. Outreach Manager, Air </a:t>
            </a:r>
            <a:r>
              <a:rPr lang="en-US" b="1" i="1" dirty="0"/>
              <a:t>Force Research Lab</a:t>
            </a:r>
          </a:p>
          <a:p>
            <a:pPr marL="0" indent="0">
              <a:buNone/>
            </a:pPr>
            <a:r>
              <a:rPr lang="en-US" b="1" i="1" dirty="0"/>
              <a:t>	</a:t>
            </a:r>
            <a:r>
              <a:rPr lang="en-US" b="1" i="1" dirty="0" smtClean="0"/>
              <a:t>	       Diane Walker</a:t>
            </a:r>
            <a:r>
              <a:rPr lang="en-US" b="1" i="1" dirty="0"/>
              <a:t>, Coordinator of College &amp; Career Readiness, AVUHSD </a:t>
            </a:r>
          </a:p>
          <a:p>
            <a:pPr marL="0" indent="0">
              <a:buNone/>
            </a:pPr>
            <a:r>
              <a:rPr lang="en-US" dirty="0"/>
              <a:t> </a:t>
            </a:r>
            <a:endParaRPr lang="en-US" dirty="0" smtClean="0"/>
          </a:p>
          <a:p>
            <a:pPr marL="0" indent="0">
              <a:buNone/>
            </a:pPr>
            <a:r>
              <a:rPr lang="en-US" dirty="0" smtClean="0"/>
              <a:t>  </a:t>
            </a:r>
            <a:r>
              <a:rPr lang="en-US" dirty="0"/>
              <a:t>9:55---10:10 am-----Break</a:t>
            </a:r>
          </a:p>
          <a:p>
            <a:pPr marL="0" indent="0">
              <a:buNone/>
            </a:pPr>
            <a:r>
              <a:rPr lang="en-US" dirty="0"/>
              <a:t> </a:t>
            </a:r>
          </a:p>
          <a:p>
            <a:pPr marL="0" indent="0">
              <a:buNone/>
            </a:pPr>
            <a:r>
              <a:rPr lang="en-US" dirty="0"/>
              <a:t> </a:t>
            </a:r>
            <a:r>
              <a:rPr lang="en-US" dirty="0" smtClean="0"/>
              <a:t> 10</a:t>
            </a:r>
            <a:r>
              <a:rPr lang="en-US" dirty="0"/>
              <a:t>:10---10:40 am-----Science Education for 21st Century Skills---Wes </a:t>
            </a:r>
            <a:r>
              <a:rPr lang="en-US" dirty="0" err="1"/>
              <a:t>Farno</a:t>
            </a:r>
            <a:r>
              <a:rPr lang="en-US" dirty="0"/>
              <a:t>, 29:11 Strategies</a:t>
            </a:r>
          </a:p>
          <a:p>
            <a:pPr marL="0" indent="0">
              <a:buNone/>
            </a:pPr>
            <a:r>
              <a:rPr lang="en-US" dirty="0"/>
              <a:t> </a:t>
            </a:r>
          </a:p>
          <a:p>
            <a:pPr marL="0" indent="0">
              <a:buNone/>
            </a:pPr>
            <a:r>
              <a:rPr lang="en-US" dirty="0" smtClean="0"/>
              <a:t>  10</a:t>
            </a:r>
            <a:r>
              <a:rPr lang="en-US" dirty="0"/>
              <a:t>:45---11:15 am-----NASA Undergraduate Research Initiative, Al Bowers, Chief </a:t>
            </a:r>
            <a:r>
              <a:rPr lang="en-US" dirty="0" smtClean="0"/>
              <a:t>Scientist</a:t>
            </a:r>
            <a:r>
              <a:rPr lang="en-US" dirty="0"/>
              <a:t>, NASA </a:t>
            </a:r>
            <a:r>
              <a:rPr lang="en-US" dirty="0" smtClean="0"/>
              <a:t>  		      Armstrong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0E18C94-9F18-4FC7-AFF7-466F35495B58}" type="slidenum">
              <a:rPr lang="en-US" smtClean="0"/>
              <a:t>31</a:t>
            </a:fld>
            <a:endParaRPr lang="en-US"/>
          </a:p>
        </p:txBody>
      </p:sp>
    </p:spTree>
    <p:extLst>
      <p:ext uri="{BB962C8B-B14F-4D97-AF65-F5344CB8AC3E}">
        <p14:creationId xmlns:p14="http://schemas.microsoft.com/office/powerpoint/2010/main" val="2648628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1094566" y="779484"/>
            <a:ext cx="10033515" cy="3328359"/>
          </a:xfrm>
          <a:prstGeom prst="rect">
            <a:avLst/>
          </a:prstGeom>
          <a:noFill/>
          <a:ln>
            <a:noFill/>
          </a:ln>
        </p:spPr>
        <p:txBody>
          <a:bodyPr lIns="114208" tIns="57088" rIns="114208" bIns="57088" anchor="b" anchorCtr="0">
            <a:noAutofit/>
          </a:bodyPr>
          <a:lstStyle/>
          <a:p>
            <a:pPr algn="l">
              <a:lnSpc>
                <a:spcPct val="85000"/>
              </a:lnSpc>
              <a:spcBef>
                <a:spcPts val="0"/>
              </a:spcBef>
              <a:buClr>
                <a:srgbClr val="262626"/>
              </a:buClr>
              <a:buSzPct val="25000"/>
            </a:pPr>
            <a:r>
              <a:rPr lang="en-US" sz="10000" b="0" dirty="0">
                <a:solidFill>
                  <a:srgbClr val="262626"/>
                </a:solidFill>
                <a:latin typeface="Calibri"/>
                <a:ea typeface="Calibri"/>
                <a:cs typeface="Calibri"/>
                <a:sym typeface="Calibri"/>
              </a:rPr>
              <a:t>Antelope Valley East Kern STEM Network</a:t>
            </a:r>
          </a:p>
        </p:txBody>
      </p:sp>
      <p:sp>
        <p:nvSpPr>
          <p:cNvPr id="109" name="Shape 109"/>
          <p:cNvSpPr txBox="1">
            <a:spLocks noGrp="1"/>
          </p:cNvSpPr>
          <p:nvPr>
            <p:ph type="subTitle" idx="1"/>
          </p:nvPr>
        </p:nvSpPr>
        <p:spPr>
          <a:xfrm>
            <a:off x="608095" y="4158578"/>
            <a:ext cx="11148350" cy="1066800"/>
          </a:xfrm>
          <a:prstGeom prst="rect">
            <a:avLst/>
          </a:prstGeom>
          <a:noFill/>
          <a:ln>
            <a:noFill/>
          </a:ln>
        </p:spPr>
        <p:txBody>
          <a:bodyPr lIns="114208" tIns="57088" rIns="114208" bIns="57088" anchor="t" anchorCtr="0">
            <a:noAutofit/>
          </a:bodyPr>
          <a:lstStyle/>
          <a:p>
            <a:pPr marR="0" algn="l">
              <a:lnSpc>
                <a:spcPct val="90000"/>
              </a:lnSpc>
              <a:spcBef>
                <a:spcPts val="0"/>
              </a:spcBef>
              <a:spcAft>
                <a:spcPts val="250"/>
              </a:spcAft>
              <a:buClr>
                <a:schemeClr val="accent1"/>
              </a:buClr>
              <a:buSzPct val="25000"/>
            </a:pPr>
            <a:r>
              <a:rPr lang="en-US" dirty="0" smtClean="0"/>
              <a:t>4</a:t>
            </a:r>
            <a:r>
              <a:rPr lang="en-US" baseline="30000" dirty="0" smtClean="0"/>
              <a:t>th</a:t>
            </a:r>
            <a:r>
              <a:rPr lang="en-US" dirty="0" smtClean="0"/>
              <a:t> Annual AV STEMposium </a:t>
            </a:r>
            <a:r>
              <a:rPr lang="en-US" dirty="0"/>
              <a:t>	</a:t>
            </a:r>
            <a:r>
              <a:rPr lang="en-US" dirty="0" smtClean="0"/>
              <a:t>			</a:t>
            </a:r>
          </a:p>
          <a:p>
            <a:pPr marR="0" algn="l">
              <a:lnSpc>
                <a:spcPct val="90000"/>
              </a:lnSpc>
              <a:spcBef>
                <a:spcPts val="0"/>
              </a:spcBef>
              <a:spcAft>
                <a:spcPts val="250"/>
              </a:spcAft>
              <a:buClr>
                <a:schemeClr val="accent1"/>
              </a:buClr>
              <a:buSzPct val="25000"/>
            </a:pPr>
            <a:r>
              <a:rPr lang="en-US" dirty="0"/>
              <a:t>	</a:t>
            </a:r>
            <a:r>
              <a:rPr lang="en-US" dirty="0" smtClean="0"/>
              <a:t>								6 </a:t>
            </a:r>
            <a:r>
              <a:rPr lang="en-US" dirty="0"/>
              <a:t>November 2015 		</a:t>
            </a:r>
            <a:endParaRPr lang="en-US" dirty="0" smtClean="0"/>
          </a:p>
          <a:p>
            <a:pPr marR="0" algn="l">
              <a:lnSpc>
                <a:spcPct val="90000"/>
              </a:lnSpc>
              <a:spcBef>
                <a:spcPts val="0"/>
              </a:spcBef>
              <a:spcAft>
                <a:spcPts val="250"/>
              </a:spcAft>
              <a:buClr>
                <a:schemeClr val="accent1"/>
              </a:buClr>
              <a:buSzPct val="25000"/>
            </a:pPr>
            <a:r>
              <a:rPr lang="en-US" dirty="0" smtClean="0"/>
              <a:t>Hellenic </a:t>
            </a:r>
            <a:r>
              <a:rPr lang="en-US" dirty="0"/>
              <a:t>Center - Lancaster, CA</a:t>
            </a:r>
          </a:p>
        </p:txBody>
      </p:sp>
    </p:spTree>
    <p:extLst>
      <p:ext uri="{BB962C8B-B14F-4D97-AF65-F5344CB8AC3E}">
        <p14:creationId xmlns:p14="http://schemas.microsoft.com/office/powerpoint/2010/main" val="2133575466"/>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094566" y="1"/>
            <a:ext cx="10033515" cy="1354039"/>
          </a:xfrm>
          <a:prstGeom prst="rect">
            <a:avLst/>
          </a:prstGeom>
          <a:noFill/>
          <a:ln>
            <a:noFill/>
          </a:ln>
        </p:spPr>
        <p:txBody>
          <a:bodyPr lIns="114208" tIns="57088" rIns="114208" bIns="57088" anchor="b" anchorCtr="0">
            <a:noAutofit/>
          </a:bodyPr>
          <a:lstStyle/>
          <a:p>
            <a:pPr algn="ctr">
              <a:lnSpc>
                <a:spcPct val="85000"/>
              </a:lnSpc>
              <a:spcBef>
                <a:spcPts val="0"/>
              </a:spcBef>
              <a:buClr>
                <a:srgbClr val="3F3F3F"/>
              </a:buClr>
              <a:buSzPct val="25000"/>
            </a:pPr>
            <a:r>
              <a:rPr lang="en-US" sz="4500" dirty="0">
                <a:solidFill>
                  <a:srgbClr val="3F3F3F"/>
                </a:solidFill>
                <a:latin typeface="Calibri"/>
                <a:ea typeface="Calibri"/>
                <a:cs typeface="Calibri"/>
                <a:sym typeface="Calibri"/>
              </a:rPr>
              <a:t>Antelope Valley East Kern STEM Net</a:t>
            </a:r>
            <a:br>
              <a:rPr lang="en-US" sz="4500" dirty="0">
                <a:solidFill>
                  <a:srgbClr val="3F3F3F"/>
                </a:solidFill>
                <a:latin typeface="Calibri"/>
                <a:ea typeface="Calibri"/>
                <a:cs typeface="Calibri"/>
                <a:sym typeface="Calibri"/>
              </a:rPr>
            </a:br>
            <a:r>
              <a:rPr lang="en-US" sz="4500" dirty="0">
                <a:solidFill>
                  <a:schemeClr val="accent1">
                    <a:lumMod val="75000"/>
                  </a:schemeClr>
                </a:solidFill>
                <a:latin typeface="Calibri"/>
                <a:ea typeface="Calibri"/>
                <a:cs typeface="Calibri"/>
                <a:sym typeface="Calibri"/>
              </a:rPr>
              <a:t>Vision and Mission</a:t>
            </a:r>
          </a:p>
        </p:txBody>
      </p:sp>
      <p:sp>
        <p:nvSpPr>
          <p:cNvPr id="115" name="Shape 115"/>
          <p:cNvSpPr txBox="1">
            <a:spLocks noGrp="1"/>
          </p:cNvSpPr>
          <p:nvPr>
            <p:ph type="body" idx="1"/>
          </p:nvPr>
        </p:nvSpPr>
        <p:spPr>
          <a:xfrm>
            <a:off x="518319" y="1295400"/>
            <a:ext cx="11148352" cy="4800600"/>
          </a:xfrm>
          <a:prstGeom prst="rect">
            <a:avLst/>
          </a:prstGeom>
          <a:noFill/>
          <a:ln>
            <a:noFill/>
          </a:ln>
        </p:spPr>
        <p:txBody>
          <a:bodyPr lIns="0" tIns="57088" rIns="0" bIns="57088" anchor="t" anchorCtr="0">
            <a:noAutofit/>
          </a:bodyPr>
          <a:lstStyle/>
          <a:p>
            <a:pPr marL="0" indent="0">
              <a:spcBef>
                <a:spcPts val="0"/>
              </a:spcBef>
              <a:buSzPct val="25000"/>
              <a:buNone/>
            </a:pPr>
            <a:r>
              <a:rPr lang="en-US" dirty="0" smtClean="0"/>
              <a:t>Accepted </a:t>
            </a:r>
            <a:r>
              <a:rPr lang="en-US" dirty="0"/>
              <a:t>as a CSLN Regional Network in January 2015 with 501(c </a:t>
            </a:r>
            <a:r>
              <a:rPr lang="en-US" dirty="0" smtClean="0"/>
              <a:t>)(3) </a:t>
            </a:r>
            <a:r>
              <a:rPr lang="en-US" dirty="0"/>
              <a:t>sponsorship through the AERO Institute</a:t>
            </a:r>
            <a:r>
              <a:rPr lang="en-US" dirty="0" smtClean="0"/>
              <a:t>.</a:t>
            </a:r>
            <a:endParaRPr lang="en-US" sz="2500" b="1" dirty="0">
              <a:solidFill>
                <a:schemeClr val="accent2"/>
              </a:solidFill>
              <a:latin typeface="Calibri"/>
              <a:ea typeface="Calibri"/>
              <a:cs typeface="Calibri"/>
              <a:sym typeface="Calibri"/>
            </a:endParaRPr>
          </a:p>
          <a:p>
            <a:pPr marL="0" indent="0">
              <a:spcBef>
                <a:spcPts val="0"/>
              </a:spcBef>
              <a:buSzPct val="25000"/>
              <a:buNone/>
            </a:pPr>
            <a:r>
              <a:rPr lang="en-US" sz="2500" b="1" dirty="0">
                <a:solidFill>
                  <a:schemeClr val="accent2"/>
                </a:solidFill>
                <a:latin typeface="Calibri"/>
                <a:ea typeface="Calibri"/>
                <a:cs typeface="Calibri"/>
                <a:sym typeface="Calibri"/>
              </a:rPr>
              <a:t>Vision:  </a:t>
            </a:r>
          </a:p>
          <a:p>
            <a:pPr marL="0" indent="0">
              <a:lnSpc>
                <a:spcPct val="90000"/>
              </a:lnSpc>
              <a:spcBef>
                <a:spcPts val="1749"/>
              </a:spcBef>
              <a:buClr>
                <a:schemeClr val="accent1"/>
              </a:buClr>
              <a:buSzPct val="25000"/>
              <a:buNone/>
            </a:pPr>
            <a:r>
              <a:rPr lang="en-US" sz="2500" dirty="0">
                <a:solidFill>
                  <a:srgbClr val="3F3F3F"/>
                </a:solidFill>
                <a:latin typeface="Calibri"/>
                <a:ea typeface="Calibri"/>
                <a:cs typeface="Calibri"/>
                <a:sym typeface="Calibri"/>
              </a:rPr>
              <a:t>All students in the Antelope Valley East Kern STEM Network will demonstrate the STEM knowledge and skills necessary for success in education, work, and their daily lives.</a:t>
            </a:r>
          </a:p>
          <a:p>
            <a:pPr marL="0" indent="0">
              <a:lnSpc>
                <a:spcPct val="90000"/>
              </a:lnSpc>
              <a:spcBef>
                <a:spcPts val="1749"/>
              </a:spcBef>
              <a:buClr>
                <a:schemeClr val="accent1"/>
              </a:buClr>
              <a:buSzPct val="25000"/>
              <a:buNone/>
            </a:pPr>
            <a:r>
              <a:rPr lang="en-US" sz="2500" b="1" dirty="0">
                <a:solidFill>
                  <a:schemeClr val="accent2"/>
                </a:solidFill>
                <a:latin typeface="Calibri"/>
                <a:ea typeface="Calibri"/>
                <a:cs typeface="Calibri"/>
                <a:sym typeface="Calibri"/>
              </a:rPr>
              <a:t>Mission:  </a:t>
            </a:r>
          </a:p>
          <a:p>
            <a:pPr marL="0" indent="0">
              <a:lnSpc>
                <a:spcPct val="90000"/>
              </a:lnSpc>
              <a:spcBef>
                <a:spcPts val="1749"/>
              </a:spcBef>
              <a:buClr>
                <a:schemeClr val="accent1"/>
              </a:buClr>
              <a:buSzPct val="25000"/>
              <a:buNone/>
            </a:pPr>
            <a:r>
              <a:rPr lang="en-US" sz="2500" dirty="0">
                <a:solidFill>
                  <a:srgbClr val="3F3F3F"/>
                </a:solidFill>
                <a:latin typeface="Calibri"/>
                <a:ea typeface="Calibri"/>
                <a:cs typeface="Calibri"/>
                <a:sym typeface="Calibri"/>
              </a:rPr>
              <a:t>To grow and maintain a diverse, progressive, and innovative STEM workforce within the greater Antelope Valley East Kern STEM Network through education programs and strong, dynamic community partnerships, and to establish a unified voice for STEM policy and activities throughout the region.</a:t>
            </a:r>
          </a:p>
          <a:p>
            <a:pPr marL="0" indent="0">
              <a:lnSpc>
                <a:spcPct val="90000"/>
              </a:lnSpc>
              <a:spcBef>
                <a:spcPts val="1749"/>
              </a:spcBef>
              <a:spcAft>
                <a:spcPts val="250"/>
              </a:spcAft>
              <a:buClr>
                <a:schemeClr val="accent1"/>
              </a:buClr>
              <a:buNone/>
            </a:pPr>
            <a:endParaRPr sz="25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124666506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5">
                                            <p:txEl>
                                              <p:pRg st="1" end="1"/>
                                            </p:txEl>
                                          </p:spTgt>
                                        </p:tgtEl>
                                        <p:attrNameLst>
                                          <p:attrName>style.visibility</p:attrName>
                                        </p:attrNameLst>
                                      </p:cBhvr>
                                      <p:to>
                                        <p:strVal val="visible"/>
                                      </p:to>
                                    </p:set>
                                    <p:animEffect transition="in" filter="fade">
                                      <p:cBhvr>
                                        <p:cTn id="10" dur="500"/>
                                        <p:tgtEl>
                                          <p:spTgt spid="1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5">
                                            <p:txEl>
                                              <p:pRg st="2" end="2"/>
                                            </p:txEl>
                                          </p:spTgt>
                                        </p:tgtEl>
                                        <p:attrNameLst>
                                          <p:attrName>style.visibility</p:attrName>
                                        </p:attrNameLst>
                                      </p:cBhvr>
                                      <p:to>
                                        <p:strVal val="visible"/>
                                      </p:to>
                                    </p:set>
                                    <p:animEffect transition="in" filter="fade">
                                      <p:cBhvr>
                                        <p:cTn id="13" dur="500"/>
                                        <p:tgtEl>
                                          <p:spTgt spid="1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5">
                                            <p:txEl>
                                              <p:pRg st="3" end="3"/>
                                            </p:txEl>
                                          </p:spTgt>
                                        </p:tgtEl>
                                        <p:attrNameLst>
                                          <p:attrName>style.visibility</p:attrName>
                                        </p:attrNameLst>
                                      </p:cBhvr>
                                      <p:to>
                                        <p:strVal val="visible"/>
                                      </p:to>
                                    </p:set>
                                    <p:animEffect transition="in" filter="fade">
                                      <p:cBhvr>
                                        <p:cTn id="16" dur="500"/>
                                        <p:tgtEl>
                                          <p:spTgt spid="11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5">
                                            <p:txEl>
                                              <p:pRg st="4" end="4"/>
                                            </p:txEl>
                                          </p:spTgt>
                                        </p:tgtEl>
                                        <p:attrNameLst>
                                          <p:attrName>style.visibility</p:attrName>
                                        </p:attrNameLst>
                                      </p:cBhvr>
                                      <p:to>
                                        <p:strVal val="visible"/>
                                      </p:to>
                                    </p:set>
                                    <p:animEffect transition="in" filter="fade">
                                      <p:cBhvr>
                                        <p:cTn id="19" dur="500"/>
                                        <p:tgtEl>
                                          <p:spTgt spid="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094566" y="1"/>
            <a:ext cx="10033515" cy="1354039"/>
          </a:xfrm>
          <a:prstGeom prst="rect">
            <a:avLst/>
          </a:prstGeom>
          <a:noFill/>
          <a:ln>
            <a:noFill/>
          </a:ln>
        </p:spPr>
        <p:txBody>
          <a:bodyPr lIns="114208" tIns="57088" rIns="114208" bIns="57088" anchor="b" anchorCtr="0">
            <a:noAutofit/>
          </a:bodyPr>
          <a:lstStyle/>
          <a:p>
            <a:pPr algn="ctr">
              <a:lnSpc>
                <a:spcPct val="85000"/>
              </a:lnSpc>
              <a:spcBef>
                <a:spcPts val="0"/>
              </a:spcBef>
              <a:buClr>
                <a:srgbClr val="3F3F3F"/>
              </a:buClr>
              <a:buSzPct val="25000"/>
            </a:pPr>
            <a:r>
              <a:rPr lang="en-US" sz="4500" dirty="0">
                <a:solidFill>
                  <a:srgbClr val="3F3F3F"/>
                </a:solidFill>
                <a:latin typeface="Calibri"/>
                <a:ea typeface="Calibri"/>
                <a:cs typeface="Calibri"/>
                <a:sym typeface="Calibri"/>
              </a:rPr>
              <a:t>Antelope Valley East Kern STEM Net </a:t>
            </a:r>
            <a:br>
              <a:rPr lang="en-US" sz="4500" dirty="0">
                <a:solidFill>
                  <a:srgbClr val="3F3F3F"/>
                </a:solidFill>
                <a:latin typeface="Calibri"/>
                <a:ea typeface="Calibri"/>
                <a:cs typeface="Calibri"/>
                <a:sym typeface="Calibri"/>
              </a:rPr>
            </a:br>
            <a:r>
              <a:rPr lang="en-US" sz="4500" dirty="0">
                <a:solidFill>
                  <a:schemeClr val="accent1">
                    <a:lumMod val="75000"/>
                  </a:schemeClr>
                </a:solidFill>
                <a:latin typeface="Calibri"/>
                <a:ea typeface="Calibri"/>
                <a:cs typeface="Calibri"/>
                <a:sym typeface="Calibri"/>
              </a:rPr>
              <a:t>Goals and Objectives</a:t>
            </a:r>
          </a:p>
        </p:txBody>
      </p:sp>
      <p:sp>
        <p:nvSpPr>
          <p:cNvPr id="121" name="Shape 121"/>
          <p:cNvSpPr txBox="1">
            <a:spLocks noGrp="1"/>
          </p:cNvSpPr>
          <p:nvPr>
            <p:ph type="body" idx="1"/>
          </p:nvPr>
        </p:nvSpPr>
        <p:spPr>
          <a:xfrm>
            <a:off x="2128322" y="1322833"/>
            <a:ext cx="9628122" cy="4558990"/>
          </a:xfrm>
          <a:prstGeom prst="rect">
            <a:avLst/>
          </a:prstGeom>
          <a:noFill/>
          <a:ln>
            <a:noFill/>
          </a:ln>
        </p:spPr>
        <p:txBody>
          <a:bodyPr lIns="0" tIns="57088" rIns="0" bIns="57088" anchor="t" anchorCtr="0">
            <a:noAutofit/>
          </a:bodyPr>
          <a:lstStyle/>
          <a:p>
            <a:pPr marL="114227" indent="-114227">
              <a:lnSpc>
                <a:spcPct val="70000"/>
              </a:lnSpc>
              <a:spcBef>
                <a:spcPts val="0"/>
              </a:spcBef>
              <a:buClr>
                <a:schemeClr val="accent1"/>
              </a:buClr>
              <a:buSzPct val="110000"/>
              <a:buFont typeface="Calibri"/>
              <a:buChar char=" "/>
            </a:pPr>
            <a:endParaRPr lang="en-US" sz="2000" dirty="0">
              <a:solidFill>
                <a:srgbClr val="3F3F3F"/>
              </a:solidFill>
              <a:latin typeface="Calibri"/>
              <a:ea typeface="Calibri"/>
              <a:cs typeface="Calibri"/>
              <a:sym typeface="Calibri"/>
            </a:endParaRPr>
          </a:p>
          <a:p>
            <a:pPr marL="114227" indent="-114227">
              <a:lnSpc>
                <a:spcPct val="70000"/>
              </a:lnSpc>
              <a:spcBef>
                <a:spcPts val="0"/>
              </a:spcBef>
              <a:buClr>
                <a:schemeClr val="accent1"/>
              </a:buClr>
              <a:buSzPct val="110000"/>
              <a:buFont typeface="Calibri"/>
              <a:buChar char=" "/>
            </a:pPr>
            <a:r>
              <a:rPr lang="en-US" sz="2000" dirty="0">
                <a:solidFill>
                  <a:srgbClr val="3F3F3F"/>
                </a:solidFill>
                <a:latin typeface="Calibri"/>
                <a:ea typeface="Calibri"/>
                <a:cs typeface="Calibri"/>
                <a:sym typeface="Calibri"/>
              </a:rPr>
              <a:t>1. Increase the number of STEM graduates to meet current and future regional workforce and economic development needs within the Antelope Valley East Kern STEM Network.</a:t>
            </a:r>
          </a:p>
          <a:p>
            <a:pPr marL="479753" lvl="1" indent="-241780">
              <a:lnSpc>
                <a:spcPct val="70000"/>
              </a:lnSpc>
              <a:spcBef>
                <a:spcPts val="500"/>
              </a:spcBef>
              <a:buSzPct val="97777"/>
              <a:buFont typeface="Calibri"/>
              <a:buChar char="◦"/>
            </a:pPr>
            <a:r>
              <a:rPr lang="en-US" sz="2000" b="1" dirty="0">
                <a:solidFill>
                  <a:schemeClr val="accent2"/>
                </a:solidFill>
                <a:latin typeface="Calibri"/>
                <a:ea typeface="Calibri"/>
                <a:cs typeface="Calibri"/>
                <a:sym typeface="Calibri"/>
              </a:rPr>
              <a:t>Objective:</a:t>
            </a:r>
            <a:r>
              <a:rPr lang="en-US" sz="2000" dirty="0">
                <a:solidFill>
                  <a:srgbClr val="3F3F3F"/>
                </a:solidFill>
                <a:latin typeface="Calibri"/>
                <a:ea typeface="Calibri"/>
                <a:cs typeface="Calibri"/>
                <a:sym typeface="Calibri"/>
              </a:rPr>
              <a:t> Increase attainment of STEM-related credentials, degrees and careers</a:t>
            </a:r>
          </a:p>
          <a:p>
            <a:pPr marL="114227" indent="-114227">
              <a:lnSpc>
                <a:spcPct val="70000"/>
              </a:lnSpc>
              <a:spcBef>
                <a:spcPts val="1999"/>
              </a:spcBef>
              <a:buClr>
                <a:schemeClr val="accent1"/>
              </a:buClr>
              <a:buSzPct val="97777"/>
              <a:buFont typeface="Calibri"/>
              <a:buChar char=" "/>
            </a:pPr>
            <a:r>
              <a:rPr lang="en-US" sz="2000" dirty="0">
                <a:solidFill>
                  <a:srgbClr val="3F3F3F"/>
                </a:solidFill>
                <a:latin typeface="Calibri"/>
                <a:ea typeface="Calibri"/>
                <a:cs typeface="Calibri"/>
                <a:sym typeface="Calibri"/>
              </a:rPr>
              <a:t>2. Build partnerships to connect education, business and community assets to increase efficiency, innovation, scale and sustainability of quality STEM teaching and learning within the Antelope Valley East Kern STEM Network.</a:t>
            </a:r>
          </a:p>
          <a:p>
            <a:pPr marL="479753" lvl="1" indent="-241780">
              <a:lnSpc>
                <a:spcPct val="70000"/>
              </a:lnSpc>
              <a:spcBef>
                <a:spcPts val="500"/>
              </a:spcBef>
              <a:buSzPct val="97777"/>
              <a:buFont typeface="Calibri"/>
              <a:buChar char="◦"/>
            </a:pPr>
            <a:r>
              <a:rPr lang="en-US" sz="2000" b="1" dirty="0">
                <a:solidFill>
                  <a:schemeClr val="accent2"/>
                </a:solidFill>
                <a:latin typeface="Calibri"/>
                <a:ea typeface="Calibri"/>
                <a:cs typeface="Calibri"/>
                <a:sym typeface="Calibri"/>
              </a:rPr>
              <a:t>Objective:  </a:t>
            </a:r>
            <a:r>
              <a:rPr lang="en-US" sz="2000" dirty="0">
                <a:solidFill>
                  <a:srgbClr val="3F3F3F"/>
                </a:solidFill>
                <a:latin typeface="Calibri"/>
                <a:ea typeface="Calibri"/>
                <a:cs typeface="Calibri"/>
                <a:sym typeface="Calibri"/>
              </a:rPr>
              <a:t>Develop and maintain a continuum of work-based learning experiences for preK-16 students</a:t>
            </a:r>
          </a:p>
          <a:p>
            <a:pPr marL="479753" lvl="1" indent="-241780">
              <a:lnSpc>
                <a:spcPct val="70000"/>
              </a:lnSpc>
              <a:spcBef>
                <a:spcPts val="750"/>
              </a:spcBef>
              <a:buSzPct val="97777"/>
              <a:buFont typeface="Calibri"/>
              <a:buChar char="◦"/>
            </a:pPr>
            <a:r>
              <a:rPr lang="en-US" sz="2000" b="1" dirty="0">
                <a:solidFill>
                  <a:schemeClr val="accent2"/>
                </a:solidFill>
                <a:latin typeface="Calibri"/>
                <a:ea typeface="Calibri"/>
                <a:cs typeface="Calibri"/>
                <a:sym typeface="Calibri"/>
              </a:rPr>
              <a:t>Objective:  </a:t>
            </a:r>
            <a:r>
              <a:rPr lang="en-US" sz="2000" dirty="0">
                <a:solidFill>
                  <a:srgbClr val="3F3F3F"/>
                </a:solidFill>
                <a:latin typeface="Calibri"/>
                <a:ea typeface="Calibri"/>
                <a:cs typeface="Calibri"/>
                <a:sym typeface="Calibri"/>
              </a:rPr>
              <a:t>Leverage and coordinate regional resources, facilities, and tools needed to enhance preK-16 education of students, staff, and instructors (including formal and informal educators)</a:t>
            </a:r>
          </a:p>
          <a:p>
            <a:pPr marL="114227" indent="-114227">
              <a:lnSpc>
                <a:spcPct val="70000"/>
              </a:lnSpc>
              <a:spcBef>
                <a:spcPts val="1999"/>
              </a:spcBef>
              <a:buClr>
                <a:schemeClr val="accent1"/>
              </a:buClr>
              <a:buSzPct val="97777"/>
              <a:buFont typeface="Calibri"/>
              <a:buChar char=" "/>
            </a:pPr>
            <a:r>
              <a:rPr lang="en-US" sz="2000" dirty="0">
                <a:solidFill>
                  <a:srgbClr val="3F3F3F"/>
                </a:solidFill>
                <a:latin typeface="Calibri"/>
                <a:ea typeface="Calibri"/>
                <a:cs typeface="Calibri"/>
                <a:sym typeface="Calibri"/>
              </a:rPr>
              <a:t>3. Strengthen quality of and expand access to STEM education across the preK-16 formal and informal educational institutions in the Antelope Valley East Kern STEM Network.</a:t>
            </a:r>
          </a:p>
          <a:p>
            <a:pPr marL="479753" lvl="1" indent="-241780">
              <a:lnSpc>
                <a:spcPct val="70000"/>
              </a:lnSpc>
              <a:spcBef>
                <a:spcPts val="500"/>
              </a:spcBef>
              <a:buSzPct val="97777"/>
              <a:buFont typeface="Calibri"/>
              <a:buChar char="◦"/>
            </a:pPr>
            <a:r>
              <a:rPr lang="en-US" sz="2000" b="1" dirty="0">
                <a:solidFill>
                  <a:schemeClr val="accent2"/>
                </a:solidFill>
                <a:latin typeface="Calibri"/>
                <a:ea typeface="Calibri"/>
                <a:cs typeface="Calibri"/>
                <a:sym typeface="Calibri"/>
              </a:rPr>
              <a:t>Objective:  </a:t>
            </a:r>
            <a:r>
              <a:rPr lang="en-US" sz="2000" dirty="0">
                <a:solidFill>
                  <a:srgbClr val="3F3F3F"/>
                </a:solidFill>
                <a:latin typeface="Calibri"/>
                <a:ea typeface="Calibri"/>
                <a:cs typeface="Calibri"/>
                <a:sym typeface="Calibri"/>
              </a:rPr>
              <a:t>Increase the number of highly effective preK-16 STEM educators</a:t>
            </a:r>
          </a:p>
          <a:p>
            <a:pPr marL="479753" lvl="1" indent="-241780">
              <a:lnSpc>
                <a:spcPct val="70000"/>
              </a:lnSpc>
              <a:spcBef>
                <a:spcPts val="750"/>
              </a:spcBef>
              <a:buSzPct val="97777"/>
              <a:buFont typeface="Calibri"/>
              <a:buChar char="◦"/>
            </a:pPr>
            <a:r>
              <a:rPr lang="en-US" sz="2000" b="1" dirty="0">
                <a:solidFill>
                  <a:schemeClr val="accent2"/>
                </a:solidFill>
                <a:latin typeface="Calibri"/>
                <a:ea typeface="Calibri"/>
                <a:cs typeface="Calibri"/>
                <a:sym typeface="Calibri"/>
              </a:rPr>
              <a:t>Objective:  </a:t>
            </a:r>
            <a:r>
              <a:rPr lang="en-US" sz="2000" dirty="0">
                <a:solidFill>
                  <a:srgbClr val="3F3F3F"/>
                </a:solidFill>
                <a:latin typeface="Calibri"/>
                <a:ea typeface="Calibri"/>
                <a:cs typeface="Calibri"/>
                <a:sym typeface="Calibri"/>
              </a:rPr>
              <a:t>Promote college and career readiness for all Antelope Valley East Kern STEM Network students</a:t>
            </a:r>
          </a:p>
          <a:p>
            <a:pPr marL="114227" indent="-26969">
              <a:lnSpc>
                <a:spcPct val="70000"/>
              </a:lnSpc>
              <a:spcBef>
                <a:spcPts val="1999"/>
              </a:spcBef>
              <a:spcAft>
                <a:spcPts val="250"/>
              </a:spcAft>
              <a:buClr>
                <a:schemeClr val="accent1"/>
              </a:buClr>
              <a:buNone/>
            </a:pPr>
            <a:endParaRPr sz="1400" dirty="0">
              <a:solidFill>
                <a:srgbClr val="3F3F3F"/>
              </a:solidFill>
              <a:latin typeface="Calibri"/>
              <a:ea typeface="Calibri"/>
              <a:cs typeface="Calibri"/>
              <a:sym typeface="Calibri"/>
            </a:endParaRPr>
          </a:p>
        </p:txBody>
      </p:sp>
      <p:sp>
        <p:nvSpPr>
          <p:cNvPr id="122" name="Shape 122"/>
          <p:cNvSpPr/>
          <p:nvPr/>
        </p:nvSpPr>
        <p:spPr>
          <a:xfrm rot="-2133673">
            <a:off x="-82775" y="2235947"/>
            <a:ext cx="2641806" cy="603242"/>
          </a:xfrm>
          <a:prstGeom prst="rect">
            <a:avLst/>
          </a:prstGeom>
          <a:noFill/>
          <a:ln>
            <a:noFill/>
          </a:ln>
        </p:spPr>
        <p:txBody>
          <a:bodyPr lIns="114208" tIns="57088" rIns="114208" bIns="57088" anchor="t" anchorCtr="0">
            <a:noAutofit/>
          </a:bodyPr>
          <a:lstStyle/>
          <a:p>
            <a:pPr>
              <a:buSzPct val="25000"/>
            </a:pPr>
            <a:r>
              <a:rPr lang="en-US" sz="3500" b="1" dirty="0">
                <a:solidFill>
                  <a:schemeClr val="dk1"/>
                </a:solidFill>
                <a:latin typeface="Calibri"/>
                <a:ea typeface="Calibri"/>
                <a:cs typeface="Calibri"/>
                <a:sym typeface="Calibri"/>
              </a:rPr>
              <a:t>STUDENTS:</a:t>
            </a:r>
          </a:p>
        </p:txBody>
      </p:sp>
      <p:sp>
        <p:nvSpPr>
          <p:cNvPr id="123" name="Shape 123"/>
          <p:cNvSpPr/>
          <p:nvPr/>
        </p:nvSpPr>
        <p:spPr>
          <a:xfrm rot="-2359245">
            <a:off x="-55114" y="3465759"/>
            <a:ext cx="2496107" cy="603242"/>
          </a:xfrm>
          <a:prstGeom prst="rect">
            <a:avLst/>
          </a:prstGeom>
          <a:noFill/>
          <a:ln>
            <a:noFill/>
          </a:ln>
        </p:spPr>
        <p:txBody>
          <a:bodyPr lIns="114208" tIns="57088" rIns="114208" bIns="57088" anchor="t" anchorCtr="0">
            <a:noAutofit/>
          </a:bodyPr>
          <a:lstStyle/>
          <a:p>
            <a:pPr>
              <a:buSzPct val="25000"/>
            </a:pPr>
            <a:r>
              <a:rPr lang="en-US" sz="3500" b="1" dirty="0">
                <a:solidFill>
                  <a:schemeClr val="dk1"/>
                </a:solidFill>
                <a:latin typeface="Calibri"/>
                <a:ea typeface="Calibri"/>
                <a:cs typeface="Calibri"/>
                <a:sym typeface="Calibri"/>
              </a:rPr>
              <a:t>PARTNERS:</a:t>
            </a:r>
          </a:p>
        </p:txBody>
      </p:sp>
      <p:sp>
        <p:nvSpPr>
          <p:cNvPr id="124" name="Shape 124"/>
          <p:cNvSpPr/>
          <p:nvPr/>
        </p:nvSpPr>
        <p:spPr>
          <a:xfrm rot="-2406254">
            <a:off x="-138245" y="4650159"/>
            <a:ext cx="2828641" cy="603242"/>
          </a:xfrm>
          <a:prstGeom prst="rect">
            <a:avLst/>
          </a:prstGeom>
          <a:noFill/>
          <a:ln>
            <a:noFill/>
          </a:ln>
        </p:spPr>
        <p:txBody>
          <a:bodyPr lIns="114208" tIns="57088" rIns="114208" bIns="57088" anchor="t" anchorCtr="0">
            <a:noAutofit/>
          </a:bodyPr>
          <a:lstStyle/>
          <a:p>
            <a:pPr>
              <a:buSzPct val="25000"/>
            </a:pPr>
            <a:r>
              <a:rPr lang="en-US" sz="3500" b="1" dirty="0">
                <a:solidFill>
                  <a:schemeClr val="dk1"/>
                </a:solidFill>
                <a:latin typeface="Calibri"/>
                <a:ea typeface="Calibri"/>
                <a:cs typeface="Calibri"/>
                <a:sym typeface="Calibri"/>
              </a:rPr>
              <a:t>EDUCATORS:</a:t>
            </a:r>
          </a:p>
        </p:txBody>
      </p:sp>
    </p:spTree>
    <p:extLst>
      <p:ext uri="{BB962C8B-B14F-4D97-AF65-F5344CB8AC3E}">
        <p14:creationId xmlns:p14="http://schemas.microsoft.com/office/powerpoint/2010/main" val="31641341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
                                            <p:txEl>
                                              <p:pRg st="1" end="1"/>
                                            </p:txEl>
                                          </p:spTgt>
                                        </p:tgtEl>
                                        <p:attrNameLst>
                                          <p:attrName>style.visibility</p:attrName>
                                        </p:attrNameLst>
                                      </p:cBhvr>
                                      <p:to>
                                        <p:strVal val="visible"/>
                                      </p:to>
                                    </p:set>
                                    <p:animEffect transition="in" filter="fade">
                                      <p:cBhvr>
                                        <p:cTn id="7" dur="500"/>
                                        <p:tgtEl>
                                          <p:spTgt spid="12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1">
                                            <p:txEl>
                                              <p:pRg st="2" end="2"/>
                                            </p:txEl>
                                          </p:spTgt>
                                        </p:tgtEl>
                                        <p:attrNameLst>
                                          <p:attrName>style.visibility</p:attrName>
                                        </p:attrNameLst>
                                      </p:cBhvr>
                                      <p:to>
                                        <p:strVal val="visible"/>
                                      </p:to>
                                    </p:set>
                                    <p:animEffect transition="in" filter="fade">
                                      <p:cBhvr>
                                        <p:cTn id="10" dur="500"/>
                                        <p:tgtEl>
                                          <p:spTgt spid="12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1">
                                            <p:txEl>
                                              <p:pRg st="3" end="3"/>
                                            </p:txEl>
                                          </p:spTgt>
                                        </p:tgtEl>
                                        <p:attrNameLst>
                                          <p:attrName>style.visibility</p:attrName>
                                        </p:attrNameLst>
                                      </p:cBhvr>
                                      <p:to>
                                        <p:strVal val="visible"/>
                                      </p:to>
                                    </p:set>
                                    <p:animEffect transition="in" filter="fade">
                                      <p:cBhvr>
                                        <p:cTn id="13" dur="500"/>
                                        <p:tgtEl>
                                          <p:spTgt spid="12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1">
                                            <p:txEl>
                                              <p:pRg st="4" end="4"/>
                                            </p:txEl>
                                          </p:spTgt>
                                        </p:tgtEl>
                                        <p:attrNameLst>
                                          <p:attrName>style.visibility</p:attrName>
                                        </p:attrNameLst>
                                      </p:cBhvr>
                                      <p:to>
                                        <p:strVal val="visible"/>
                                      </p:to>
                                    </p:set>
                                    <p:animEffect transition="in" filter="fade">
                                      <p:cBhvr>
                                        <p:cTn id="16" dur="500"/>
                                        <p:tgtEl>
                                          <p:spTgt spid="12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1">
                                            <p:txEl>
                                              <p:pRg st="5" end="5"/>
                                            </p:txEl>
                                          </p:spTgt>
                                        </p:tgtEl>
                                        <p:attrNameLst>
                                          <p:attrName>style.visibility</p:attrName>
                                        </p:attrNameLst>
                                      </p:cBhvr>
                                      <p:to>
                                        <p:strVal val="visible"/>
                                      </p:to>
                                    </p:set>
                                    <p:animEffect transition="in" filter="fade">
                                      <p:cBhvr>
                                        <p:cTn id="19" dur="500"/>
                                        <p:tgtEl>
                                          <p:spTgt spid="121">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1">
                                            <p:txEl>
                                              <p:pRg st="6" end="6"/>
                                            </p:txEl>
                                          </p:spTgt>
                                        </p:tgtEl>
                                        <p:attrNameLst>
                                          <p:attrName>style.visibility</p:attrName>
                                        </p:attrNameLst>
                                      </p:cBhvr>
                                      <p:to>
                                        <p:strVal val="visible"/>
                                      </p:to>
                                    </p:set>
                                    <p:animEffect transition="in" filter="fade">
                                      <p:cBhvr>
                                        <p:cTn id="22" dur="500"/>
                                        <p:tgtEl>
                                          <p:spTgt spid="121">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1">
                                            <p:txEl>
                                              <p:pRg st="7" end="7"/>
                                            </p:txEl>
                                          </p:spTgt>
                                        </p:tgtEl>
                                        <p:attrNameLst>
                                          <p:attrName>style.visibility</p:attrName>
                                        </p:attrNameLst>
                                      </p:cBhvr>
                                      <p:to>
                                        <p:strVal val="visible"/>
                                      </p:to>
                                    </p:set>
                                    <p:animEffect transition="in" filter="fade">
                                      <p:cBhvr>
                                        <p:cTn id="25" dur="500"/>
                                        <p:tgtEl>
                                          <p:spTgt spid="121">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1">
                                            <p:txEl>
                                              <p:pRg st="8" end="8"/>
                                            </p:txEl>
                                          </p:spTgt>
                                        </p:tgtEl>
                                        <p:attrNameLst>
                                          <p:attrName>style.visibility</p:attrName>
                                        </p:attrNameLst>
                                      </p:cBhvr>
                                      <p:to>
                                        <p:strVal val="visible"/>
                                      </p:to>
                                    </p:set>
                                    <p:animEffect transition="in" filter="fade">
                                      <p:cBhvr>
                                        <p:cTn id="28" dur="500"/>
                                        <p:tgtEl>
                                          <p:spTgt spid="1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99090" y="261633"/>
            <a:ext cx="2650130" cy="728968"/>
          </a:xfrm>
          <a:prstGeom prst="rect">
            <a:avLst/>
          </a:prstGeom>
          <a:noFill/>
          <a:ln>
            <a:noFill/>
          </a:ln>
        </p:spPr>
        <p:txBody>
          <a:bodyPr lIns="114208" tIns="57088" rIns="114208" bIns="57088" anchor="b" anchorCtr="0">
            <a:noAutofit/>
          </a:bodyPr>
          <a:lstStyle/>
          <a:p>
            <a:pPr>
              <a:lnSpc>
                <a:spcPct val="85000"/>
              </a:lnSpc>
              <a:spcBef>
                <a:spcPts val="0"/>
              </a:spcBef>
              <a:buClr>
                <a:srgbClr val="FFFFFF"/>
              </a:buClr>
              <a:buSzPct val="25000"/>
            </a:pPr>
            <a:r>
              <a:rPr lang="en-US" sz="3600" dirty="0">
                <a:solidFill>
                  <a:srgbClr val="000000"/>
                </a:solidFill>
                <a:latin typeface="Calibri"/>
                <a:ea typeface="Calibri"/>
                <a:cs typeface="Calibri"/>
                <a:sym typeface="Calibri"/>
              </a:rPr>
              <a:t>What We Do</a:t>
            </a:r>
          </a:p>
        </p:txBody>
      </p:sp>
      <p:pic>
        <p:nvPicPr>
          <p:cNvPr id="130" name="Shape 130"/>
          <p:cNvPicPr preferRelativeResize="0">
            <a:picLocks noGrp="1"/>
          </p:cNvPicPr>
          <p:nvPr>
            <p:ph type="body" idx="1"/>
          </p:nvPr>
        </p:nvPicPr>
        <p:blipFill rotWithShape="1">
          <a:blip r:embed="rId3">
            <a:alphaModFix/>
          </a:blip>
          <a:srcRect/>
          <a:stretch/>
        </p:blipFill>
        <p:spPr>
          <a:xfrm>
            <a:off x="4255318" y="2924048"/>
            <a:ext cx="4151733" cy="2185065"/>
          </a:xfrm>
          <a:prstGeom prst="rect">
            <a:avLst/>
          </a:prstGeom>
          <a:noFill/>
          <a:ln>
            <a:noFill/>
          </a:ln>
        </p:spPr>
      </p:pic>
      <p:sp>
        <p:nvSpPr>
          <p:cNvPr id="131" name="Shape 131"/>
          <p:cNvSpPr txBox="1">
            <a:spLocks noGrp="1"/>
          </p:cNvSpPr>
          <p:nvPr>
            <p:ph type="body" idx="2"/>
          </p:nvPr>
        </p:nvSpPr>
        <p:spPr>
          <a:xfrm>
            <a:off x="213519" y="914400"/>
            <a:ext cx="3810000" cy="5298989"/>
          </a:xfrm>
          <a:prstGeom prst="rect">
            <a:avLst/>
          </a:prstGeom>
          <a:noFill/>
          <a:ln>
            <a:noFill/>
          </a:ln>
        </p:spPr>
        <p:txBody>
          <a:bodyPr lIns="114208" tIns="57088" rIns="114208" bIns="57088" anchor="t" anchorCtr="0">
            <a:noAutofit/>
          </a:bodyPr>
          <a:lstStyle/>
          <a:p>
            <a:pPr>
              <a:lnSpc>
                <a:spcPct val="80000"/>
              </a:lnSpc>
              <a:spcBef>
                <a:spcPts val="0"/>
              </a:spcBef>
              <a:buClr>
                <a:schemeClr val="accent1"/>
              </a:buClr>
              <a:buSzPct val="25000"/>
            </a:pPr>
            <a:r>
              <a:rPr lang="en-US" sz="1900" dirty="0">
                <a:latin typeface="Calibri"/>
                <a:ea typeface="Calibri"/>
                <a:cs typeface="Calibri"/>
                <a:sym typeface="Calibri"/>
              </a:rPr>
              <a:t>Promote high-quality STEM teaching and learning throughout the greater Antelope Valley East Kern region</a:t>
            </a:r>
          </a:p>
          <a:p>
            <a:pPr marL="356959" indent="-356959">
              <a:lnSpc>
                <a:spcPct val="80000"/>
              </a:lnSpc>
              <a:spcBef>
                <a:spcPts val="1749"/>
              </a:spcBef>
              <a:buClr>
                <a:schemeClr val="accent1"/>
              </a:buClr>
              <a:buSzPct val="100000"/>
              <a:buFont typeface="Arial"/>
              <a:buChar char="•"/>
            </a:pPr>
            <a:r>
              <a:rPr lang="en-US" sz="1900" dirty="0">
                <a:latin typeface="Calibri"/>
                <a:ea typeface="Calibri"/>
                <a:cs typeface="Calibri"/>
                <a:sym typeface="Calibri"/>
              </a:rPr>
              <a:t>Courses and pathways</a:t>
            </a:r>
          </a:p>
          <a:p>
            <a:pPr marL="356959" indent="-356959">
              <a:lnSpc>
                <a:spcPct val="80000"/>
              </a:lnSpc>
              <a:spcBef>
                <a:spcPts val="1749"/>
              </a:spcBef>
              <a:buClr>
                <a:schemeClr val="accent1"/>
              </a:buClr>
              <a:buSzPct val="100000"/>
              <a:buFont typeface="Arial"/>
              <a:buChar char="•"/>
            </a:pPr>
            <a:r>
              <a:rPr lang="en-US" sz="1900" dirty="0">
                <a:latin typeface="Calibri"/>
                <a:ea typeface="Calibri"/>
                <a:cs typeface="Calibri"/>
                <a:sym typeface="Calibri"/>
              </a:rPr>
              <a:t>Professional learning for instructors</a:t>
            </a:r>
          </a:p>
          <a:p>
            <a:pPr marL="356959" indent="-356959">
              <a:lnSpc>
                <a:spcPct val="80000"/>
              </a:lnSpc>
              <a:spcBef>
                <a:spcPts val="1749"/>
              </a:spcBef>
              <a:buClr>
                <a:schemeClr val="accent1"/>
              </a:buClr>
              <a:buSzPct val="100000"/>
              <a:buFont typeface="Arial"/>
              <a:buChar char="•"/>
            </a:pPr>
            <a:r>
              <a:rPr lang="en-US" sz="1900" dirty="0">
                <a:latin typeface="Calibri"/>
                <a:ea typeface="Calibri"/>
                <a:cs typeface="Calibri"/>
                <a:sym typeface="Calibri"/>
              </a:rPr>
              <a:t>Work-based learning (job shadowing, internships, teacher externships)</a:t>
            </a:r>
          </a:p>
          <a:p>
            <a:pPr marL="356959" indent="-356959">
              <a:lnSpc>
                <a:spcPct val="80000"/>
              </a:lnSpc>
              <a:spcBef>
                <a:spcPts val="1749"/>
              </a:spcBef>
              <a:buClr>
                <a:schemeClr val="accent1"/>
              </a:buClr>
              <a:buSzPct val="100000"/>
              <a:buFont typeface="Arial"/>
              <a:buChar char="•"/>
            </a:pPr>
            <a:r>
              <a:rPr lang="en-US" sz="1900" dirty="0">
                <a:latin typeface="Calibri"/>
                <a:ea typeface="Calibri"/>
                <a:cs typeface="Calibri"/>
                <a:sym typeface="Calibri"/>
              </a:rPr>
              <a:t>Activities (co- and extra-curricular, in-school, and out-of-school time)</a:t>
            </a:r>
          </a:p>
          <a:p>
            <a:pPr marL="356959" indent="-356959">
              <a:lnSpc>
                <a:spcPct val="80000"/>
              </a:lnSpc>
              <a:spcBef>
                <a:spcPts val="1749"/>
              </a:spcBef>
              <a:buClr>
                <a:schemeClr val="accent1"/>
              </a:buClr>
              <a:buSzPct val="100000"/>
              <a:buFont typeface="Arial"/>
              <a:buChar char="•"/>
            </a:pPr>
            <a:r>
              <a:rPr lang="en-US" sz="1900" dirty="0">
                <a:latin typeface="Calibri"/>
                <a:ea typeface="Calibri"/>
                <a:cs typeface="Calibri"/>
                <a:sym typeface="Calibri"/>
              </a:rPr>
              <a:t>Industry/community tours</a:t>
            </a:r>
          </a:p>
          <a:p>
            <a:pPr marL="356959" indent="-356959">
              <a:lnSpc>
                <a:spcPct val="80000"/>
              </a:lnSpc>
              <a:spcBef>
                <a:spcPts val="1749"/>
              </a:spcBef>
              <a:spcAft>
                <a:spcPts val="250"/>
              </a:spcAft>
              <a:buClr>
                <a:schemeClr val="accent1"/>
              </a:buClr>
              <a:buSzPct val="100000"/>
              <a:buFont typeface="Arial"/>
              <a:buChar char="•"/>
            </a:pPr>
            <a:r>
              <a:rPr lang="en-US" sz="1900" dirty="0" err="1">
                <a:latin typeface="Calibri"/>
                <a:ea typeface="Calibri"/>
                <a:cs typeface="Calibri"/>
                <a:sym typeface="Calibri"/>
              </a:rPr>
              <a:t>STEMPosium</a:t>
            </a:r>
            <a:r>
              <a:rPr lang="en-US" sz="1900" dirty="0">
                <a:latin typeface="Calibri"/>
                <a:ea typeface="Calibri"/>
                <a:cs typeface="Calibri"/>
                <a:sym typeface="Calibri"/>
              </a:rPr>
              <a:t> to engage and inform stakeholders</a:t>
            </a:r>
          </a:p>
        </p:txBody>
      </p:sp>
      <p:pic>
        <p:nvPicPr>
          <p:cNvPr id="132" name="Shape 132"/>
          <p:cNvPicPr preferRelativeResize="0"/>
          <p:nvPr/>
        </p:nvPicPr>
        <p:blipFill rotWithShape="1">
          <a:blip r:embed="rId4">
            <a:alphaModFix/>
          </a:blip>
          <a:srcRect/>
          <a:stretch/>
        </p:blipFill>
        <p:spPr>
          <a:xfrm>
            <a:off x="4255326" y="337169"/>
            <a:ext cx="4202193" cy="2211624"/>
          </a:xfrm>
          <a:prstGeom prst="rect">
            <a:avLst/>
          </a:prstGeom>
          <a:noFill/>
          <a:ln>
            <a:noFill/>
          </a:ln>
        </p:spPr>
      </p:pic>
      <p:pic>
        <p:nvPicPr>
          <p:cNvPr id="133" name="Shape 133"/>
          <p:cNvPicPr preferRelativeResize="0"/>
          <p:nvPr/>
        </p:nvPicPr>
        <p:blipFill rotWithShape="1">
          <a:blip r:embed="rId5">
            <a:alphaModFix/>
          </a:blip>
          <a:srcRect/>
          <a:stretch/>
        </p:blipFill>
        <p:spPr>
          <a:xfrm>
            <a:off x="8882341" y="261636"/>
            <a:ext cx="2576909" cy="1356484"/>
          </a:xfrm>
          <a:prstGeom prst="rect">
            <a:avLst/>
          </a:prstGeom>
          <a:noFill/>
          <a:ln>
            <a:noFill/>
          </a:ln>
        </p:spPr>
      </p:pic>
      <p:pic>
        <p:nvPicPr>
          <p:cNvPr id="134" name="Shape 134"/>
          <p:cNvPicPr preferRelativeResize="0"/>
          <p:nvPr/>
        </p:nvPicPr>
        <p:blipFill rotWithShape="1">
          <a:blip r:embed="rId6">
            <a:alphaModFix/>
          </a:blip>
          <a:srcRect/>
          <a:stretch/>
        </p:blipFill>
        <p:spPr>
          <a:xfrm>
            <a:off x="8734422" y="1780032"/>
            <a:ext cx="2598816" cy="1368016"/>
          </a:xfrm>
          <a:prstGeom prst="rect">
            <a:avLst/>
          </a:prstGeom>
          <a:noFill/>
          <a:ln>
            <a:noFill/>
          </a:ln>
        </p:spPr>
      </p:pic>
      <p:pic>
        <p:nvPicPr>
          <p:cNvPr id="135" name="Shape 135"/>
          <p:cNvPicPr preferRelativeResize="0"/>
          <p:nvPr/>
        </p:nvPicPr>
        <p:blipFill rotWithShape="1">
          <a:blip r:embed="rId7">
            <a:alphaModFix/>
          </a:blip>
          <a:srcRect/>
          <a:stretch/>
        </p:blipFill>
        <p:spPr>
          <a:xfrm>
            <a:off x="8791311" y="5053622"/>
            <a:ext cx="2541935" cy="1337825"/>
          </a:xfrm>
          <a:prstGeom prst="rect">
            <a:avLst/>
          </a:prstGeom>
          <a:noFill/>
          <a:ln>
            <a:noFill/>
          </a:ln>
        </p:spPr>
      </p:pic>
      <p:pic>
        <p:nvPicPr>
          <p:cNvPr id="136" name="Shape 136"/>
          <p:cNvPicPr preferRelativeResize="0"/>
          <p:nvPr/>
        </p:nvPicPr>
        <p:blipFill rotWithShape="1">
          <a:blip r:embed="rId8">
            <a:alphaModFix/>
          </a:blip>
          <a:srcRect/>
          <a:stretch/>
        </p:blipFill>
        <p:spPr>
          <a:xfrm>
            <a:off x="9065806" y="3305270"/>
            <a:ext cx="2267439" cy="1591144"/>
          </a:xfrm>
          <a:prstGeom prst="rect">
            <a:avLst/>
          </a:prstGeom>
          <a:noFill/>
          <a:ln>
            <a:noFill/>
          </a:ln>
        </p:spPr>
      </p:pic>
    </p:spTree>
    <p:extLst>
      <p:ext uri="{BB962C8B-B14F-4D97-AF65-F5344CB8AC3E}">
        <p14:creationId xmlns:p14="http://schemas.microsoft.com/office/powerpoint/2010/main" val="15672493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500"/>
                                        <p:tgtEl>
                                          <p:spTgt spid="1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1">
                                            <p:txEl>
                                              <p:pRg st="1" end="1"/>
                                            </p:txEl>
                                          </p:spTgt>
                                        </p:tgtEl>
                                        <p:attrNameLst>
                                          <p:attrName>style.visibility</p:attrName>
                                        </p:attrNameLst>
                                      </p:cBhvr>
                                      <p:to>
                                        <p:strVal val="visible"/>
                                      </p:to>
                                    </p:set>
                                    <p:animEffect transition="in" filter="fade">
                                      <p:cBhvr>
                                        <p:cTn id="10" dur="500"/>
                                        <p:tgtEl>
                                          <p:spTgt spid="13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1">
                                            <p:txEl>
                                              <p:pRg st="2" end="2"/>
                                            </p:txEl>
                                          </p:spTgt>
                                        </p:tgtEl>
                                        <p:attrNameLst>
                                          <p:attrName>style.visibility</p:attrName>
                                        </p:attrNameLst>
                                      </p:cBhvr>
                                      <p:to>
                                        <p:strVal val="visible"/>
                                      </p:to>
                                    </p:set>
                                    <p:animEffect transition="in" filter="fade">
                                      <p:cBhvr>
                                        <p:cTn id="13" dur="500"/>
                                        <p:tgtEl>
                                          <p:spTgt spid="13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1">
                                            <p:txEl>
                                              <p:pRg st="3" end="3"/>
                                            </p:txEl>
                                          </p:spTgt>
                                        </p:tgtEl>
                                        <p:attrNameLst>
                                          <p:attrName>style.visibility</p:attrName>
                                        </p:attrNameLst>
                                      </p:cBhvr>
                                      <p:to>
                                        <p:strVal val="visible"/>
                                      </p:to>
                                    </p:set>
                                    <p:animEffect transition="in" filter="fade">
                                      <p:cBhvr>
                                        <p:cTn id="16" dur="500"/>
                                        <p:tgtEl>
                                          <p:spTgt spid="13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1">
                                            <p:txEl>
                                              <p:pRg st="4" end="4"/>
                                            </p:txEl>
                                          </p:spTgt>
                                        </p:tgtEl>
                                        <p:attrNameLst>
                                          <p:attrName>style.visibility</p:attrName>
                                        </p:attrNameLst>
                                      </p:cBhvr>
                                      <p:to>
                                        <p:strVal val="visible"/>
                                      </p:to>
                                    </p:set>
                                    <p:animEffect transition="in" filter="fade">
                                      <p:cBhvr>
                                        <p:cTn id="19" dur="500"/>
                                        <p:tgtEl>
                                          <p:spTgt spid="13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1">
                                            <p:txEl>
                                              <p:pRg st="5" end="5"/>
                                            </p:txEl>
                                          </p:spTgt>
                                        </p:tgtEl>
                                        <p:attrNameLst>
                                          <p:attrName>style.visibility</p:attrName>
                                        </p:attrNameLst>
                                      </p:cBhvr>
                                      <p:to>
                                        <p:strVal val="visible"/>
                                      </p:to>
                                    </p:set>
                                    <p:animEffect transition="in" filter="fade">
                                      <p:cBhvr>
                                        <p:cTn id="22" dur="500"/>
                                        <p:tgtEl>
                                          <p:spTgt spid="13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1">
                                            <p:txEl>
                                              <p:pRg st="6" end="6"/>
                                            </p:txEl>
                                          </p:spTgt>
                                        </p:tgtEl>
                                        <p:attrNameLst>
                                          <p:attrName>style.visibility</p:attrName>
                                        </p:attrNameLst>
                                      </p:cBhvr>
                                      <p:to>
                                        <p:strVal val="visible"/>
                                      </p:to>
                                    </p:set>
                                    <p:animEffect transition="in" filter="fade">
                                      <p:cBhvr>
                                        <p:cTn id="25" dur="500"/>
                                        <p:tgtEl>
                                          <p:spTgt spid="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4658" r="1192" b="4658"/>
          <a:stretch/>
        </p:blipFill>
        <p:spPr>
          <a:xfrm>
            <a:off x="5789512" y="1667877"/>
            <a:ext cx="1060082" cy="944302"/>
          </a:xfrm>
          <a:prstGeom prst="rect">
            <a:avLst/>
          </a:prstGeom>
        </p:spPr>
      </p:pic>
      <p:sp>
        <p:nvSpPr>
          <p:cNvPr id="141" name="Shape 141"/>
          <p:cNvSpPr txBox="1">
            <a:spLocks noGrp="1"/>
          </p:cNvSpPr>
          <p:nvPr>
            <p:ph type="title"/>
          </p:nvPr>
        </p:nvSpPr>
        <p:spPr>
          <a:xfrm>
            <a:off x="1094566" y="267497"/>
            <a:ext cx="10033515" cy="1354039"/>
          </a:xfrm>
          <a:prstGeom prst="rect">
            <a:avLst/>
          </a:prstGeom>
          <a:noFill/>
          <a:ln>
            <a:noFill/>
          </a:ln>
        </p:spPr>
        <p:txBody>
          <a:bodyPr lIns="114208" tIns="57088" rIns="114208" bIns="57088" anchor="b" anchorCtr="0">
            <a:noAutofit/>
          </a:bodyPr>
          <a:lstStyle/>
          <a:p>
            <a:pPr>
              <a:lnSpc>
                <a:spcPct val="85000"/>
              </a:lnSpc>
              <a:spcBef>
                <a:spcPts val="0"/>
              </a:spcBef>
              <a:buClr>
                <a:srgbClr val="3F3F3F"/>
              </a:buClr>
              <a:buSzPct val="25000"/>
            </a:pPr>
            <a:r>
              <a:rPr lang="en-US" sz="6000" dirty="0">
                <a:solidFill>
                  <a:srgbClr val="3F3F3F"/>
                </a:solidFill>
                <a:latin typeface="Calibri"/>
                <a:ea typeface="Calibri"/>
                <a:cs typeface="Calibri"/>
                <a:sym typeface="Calibri"/>
              </a:rPr>
              <a:t>Partners and Affiliates</a:t>
            </a:r>
          </a:p>
        </p:txBody>
      </p:sp>
      <p:sp>
        <p:nvSpPr>
          <p:cNvPr id="142" name="Shape 142"/>
          <p:cNvSpPr txBox="1">
            <a:spLocks noGrp="1"/>
          </p:cNvSpPr>
          <p:nvPr>
            <p:ph type="body" idx="1"/>
          </p:nvPr>
        </p:nvSpPr>
        <p:spPr>
          <a:xfrm>
            <a:off x="365919" y="1722684"/>
            <a:ext cx="5654189" cy="4525716"/>
          </a:xfrm>
          <a:prstGeom prst="rect">
            <a:avLst/>
          </a:prstGeom>
          <a:noFill/>
          <a:ln>
            <a:noFill/>
          </a:ln>
        </p:spPr>
        <p:txBody>
          <a:bodyPr lIns="0" tIns="57088" rIns="0" bIns="57088" anchor="t" anchorCtr="0">
            <a:noAutofit/>
          </a:bodyPr>
          <a:lstStyle/>
          <a:p>
            <a:pPr marL="479753" lvl="1" indent="-241780">
              <a:lnSpc>
                <a:spcPct val="70000"/>
              </a:lnSpc>
              <a:spcBef>
                <a:spcPts val="0"/>
              </a:spcBef>
              <a:buSzPct val="102000"/>
              <a:buFont typeface="Calibri"/>
              <a:buChar char="◦"/>
            </a:pPr>
            <a:r>
              <a:rPr lang="en-US" sz="1600" b="1" dirty="0">
                <a:solidFill>
                  <a:srgbClr val="3F3F3F"/>
                </a:solidFill>
                <a:latin typeface="Calibri"/>
                <a:ea typeface="Calibri"/>
                <a:cs typeface="Calibri"/>
                <a:sym typeface="Calibri"/>
              </a:rPr>
              <a:t>Air Force Research Lab – Edwards Air Force Base</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Antelope Valley College/AVC Foundation</a:t>
            </a:r>
          </a:p>
          <a:p>
            <a:pPr lvl="1" indent="-241780">
              <a:lnSpc>
                <a:spcPct val="70000"/>
              </a:lnSpc>
              <a:spcBef>
                <a:spcPts val="750"/>
              </a:spcBef>
              <a:buSzPct val="102000"/>
            </a:pPr>
            <a:r>
              <a:rPr lang="en-US" sz="1600" b="1" dirty="0"/>
              <a:t>AERO Institute</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California State University Long Beach – Antelope Valley Engineering Program</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Cerro </a:t>
            </a:r>
            <a:r>
              <a:rPr lang="en-US" sz="1600" b="1" dirty="0" err="1">
                <a:solidFill>
                  <a:srgbClr val="3F3F3F"/>
                </a:solidFill>
                <a:latin typeface="Calibri"/>
                <a:ea typeface="Calibri"/>
                <a:cs typeface="Calibri"/>
                <a:sym typeface="Calibri"/>
              </a:rPr>
              <a:t>Coso</a:t>
            </a:r>
            <a:r>
              <a:rPr lang="en-US" sz="1600" b="1" dirty="0">
                <a:solidFill>
                  <a:srgbClr val="3F3F3F"/>
                </a:solidFill>
                <a:latin typeface="Calibri"/>
                <a:ea typeface="Calibri"/>
                <a:cs typeface="Calibri"/>
                <a:sym typeface="Calibri"/>
              </a:rPr>
              <a:t> Community College</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Edwards Air Force Base 412th Test Wing</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Greater Antelope Valley Economic Alliance</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Keppel Union School District – Daisy Gibson School</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Los Angeles County Office of Education</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Mojave Unified School District</a:t>
            </a:r>
          </a:p>
          <a:p>
            <a:pPr marL="479753" lvl="1" indent="-241780">
              <a:lnSpc>
                <a:spcPct val="70000"/>
              </a:lnSpc>
              <a:spcBef>
                <a:spcPts val="750"/>
              </a:spcBef>
              <a:buSzPct val="102000"/>
              <a:buFont typeface="Calibri"/>
              <a:buChar char="◦"/>
            </a:pPr>
            <a:r>
              <a:rPr lang="en-US" sz="1600" b="1" dirty="0" err="1">
                <a:solidFill>
                  <a:srgbClr val="3F3F3F"/>
                </a:solidFill>
                <a:latin typeface="Calibri"/>
                <a:ea typeface="Calibri"/>
                <a:cs typeface="Calibri"/>
                <a:sym typeface="Calibri"/>
              </a:rPr>
              <a:t>Muroc</a:t>
            </a:r>
            <a:r>
              <a:rPr lang="en-US" sz="1600" b="1" dirty="0">
                <a:solidFill>
                  <a:srgbClr val="3F3F3F"/>
                </a:solidFill>
                <a:latin typeface="Calibri"/>
                <a:ea typeface="Calibri"/>
                <a:cs typeface="Calibri"/>
                <a:sym typeface="Calibri"/>
              </a:rPr>
              <a:t> Joint Unified School District</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Paraclete High School</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Southern Kern Unified School District</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Tehachapi Unified School District</a:t>
            </a:r>
          </a:p>
          <a:p>
            <a:pPr marL="479753" lvl="1" indent="-241780">
              <a:lnSpc>
                <a:spcPct val="70000"/>
              </a:lnSpc>
              <a:spcBef>
                <a:spcPts val="750"/>
              </a:spcBef>
              <a:buSzPct val="102000"/>
              <a:buFont typeface="Calibri"/>
              <a:buChar char="◦"/>
            </a:pPr>
            <a:r>
              <a:rPr lang="en-US" sz="1600" b="1" dirty="0">
                <a:solidFill>
                  <a:srgbClr val="3F3F3F"/>
                </a:solidFill>
                <a:latin typeface="Calibri"/>
                <a:ea typeface="Calibri"/>
                <a:cs typeface="Calibri"/>
                <a:sym typeface="Calibri"/>
              </a:rPr>
              <a:t>The Palmdale Aerospace Academy</a:t>
            </a:r>
          </a:p>
          <a:p>
            <a:pPr marL="479753" lvl="1" indent="-241780">
              <a:lnSpc>
                <a:spcPct val="70000"/>
              </a:lnSpc>
              <a:spcBef>
                <a:spcPts val="750"/>
              </a:spcBef>
              <a:spcAft>
                <a:spcPts val="500"/>
              </a:spcAft>
              <a:buSzPct val="102000"/>
              <a:buFont typeface="Calibri"/>
              <a:buChar char="◦"/>
            </a:pPr>
            <a:r>
              <a:rPr lang="en-US" sz="1600" b="1" dirty="0">
                <a:solidFill>
                  <a:srgbClr val="3F3F3F"/>
                </a:solidFill>
                <a:latin typeface="Calibri"/>
                <a:ea typeface="Calibri"/>
                <a:cs typeface="Calibri"/>
                <a:sym typeface="Calibri"/>
              </a:rPr>
              <a:t>Westside Union School District</a:t>
            </a:r>
          </a:p>
        </p:txBody>
      </p:sp>
      <p:pic>
        <p:nvPicPr>
          <p:cNvPr id="19" name="Shape 143"/>
          <p:cNvPicPr preferRelativeResize="0">
            <a:picLocks/>
          </p:cNvPicPr>
          <p:nvPr/>
        </p:nvPicPr>
        <p:blipFill rotWithShape="1">
          <a:blip r:embed="rId4">
            <a:alphaModFix/>
          </a:blip>
          <a:srcRect/>
          <a:stretch/>
        </p:blipFill>
        <p:spPr>
          <a:xfrm>
            <a:off x="7024076" y="1648442"/>
            <a:ext cx="1035078" cy="959040"/>
          </a:xfrm>
          <a:prstGeom prst="rect">
            <a:avLst/>
          </a:prstGeom>
          <a:noFill/>
          <a:ln>
            <a:noFill/>
          </a:ln>
        </p:spPr>
      </p:pic>
      <p:pic>
        <p:nvPicPr>
          <p:cNvPr id="20" name="Shape 144"/>
          <p:cNvPicPr preferRelativeResize="0"/>
          <p:nvPr/>
        </p:nvPicPr>
        <p:blipFill rotWithShape="1">
          <a:blip r:embed="rId5">
            <a:alphaModFix/>
          </a:blip>
          <a:srcRect l="7834" t="11179" r="3478" b="7519"/>
          <a:stretch/>
        </p:blipFill>
        <p:spPr>
          <a:xfrm>
            <a:off x="8170205" y="1700490"/>
            <a:ext cx="1082700" cy="911696"/>
          </a:xfrm>
          <a:prstGeom prst="rect">
            <a:avLst/>
          </a:prstGeom>
          <a:noFill/>
          <a:ln>
            <a:noFill/>
          </a:ln>
        </p:spPr>
      </p:pic>
      <p:pic>
        <p:nvPicPr>
          <p:cNvPr id="21" name="Shape 145"/>
          <p:cNvPicPr preferRelativeResize="0"/>
          <p:nvPr/>
        </p:nvPicPr>
        <p:blipFill rotWithShape="1">
          <a:blip r:embed="rId6">
            <a:alphaModFix/>
          </a:blip>
          <a:srcRect/>
          <a:stretch/>
        </p:blipFill>
        <p:spPr>
          <a:xfrm>
            <a:off x="9331833" y="1626368"/>
            <a:ext cx="1151967" cy="985817"/>
          </a:xfrm>
          <a:prstGeom prst="rect">
            <a:avLst/>
          </a:prstGeom>
          <a:noFill/>
          <a:ln>
            <a:noFill/>
          </a:ln>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7198" t="10774" r="3140" b="14703"/>
          <a:stretch/>
        </p:blipFill>
        <p:spPr>
          <a:xfrm>
            <a:off x="5877963" y="2631092"/>
            <a:ext cx="2292242" cy="838862"/>
          </a:xfrm>
          <a:prstGeom prst="rect">
            <a:avLst/>
          </a:prstGeom>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r="82541"/>
          <a:stretch/>
        </p:blipFill>
        <p:spPr>
          <a:xfrm>
            <a:off x="10600264" y="1667878"/>
            <a:ext cx="1119095" cy="921075"/>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4090" y="2653696"/>
            <a:ext cx="1039713" cy="981415"/>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65143" y="3696695"/>
            <a:ext cx="1096675" cy="890082"/>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04893" y="3726249"/>
            <a:ext cx="1930615" cy="868640"/>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90368" y="3873435"/>
            <a:ext cx="1226115" cy="536600"/>
          </a:xfrm>
          <a:prstGeom prst="rect">
            <a:avLst/>
          </a:prstGeom>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97808" y="3726248"/>
            <a:ext cx="932272" cy="872278"/>
          </a:xfrm>
          <a:prstGeom prst="rect">
            <a:avLst/>
          </a:prstGeom>
        </p:spPr>
      </p:pic>
      <p:pic>
        <p:nvPicPr>
          <p:cNvPr id="29" name="Picture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60982" y="4641536"/>
            <a:ext cx="3117133" cy="715931"/>
          </a:xfrm>
          <a:prstGeom prst="rect">
            <a:avLst/>
          </a:prstGeom>
        </p:spPr>
      </p:pic>
      <p:pic>
        <p:nvPicPr>
          <p:cNvPr id="30" name="Picture 29"/>
          <p:cNvPicPr>
            <a:picLocks noChangeAspect="1"/>
          </p:cNvPicPr>
          <p:nvPr/>
        </p:nvPicPr>
        <p:blipFill rotWithShape="1">
          <a:blip r:embed="rId15">
            <a:extLst>
              <a:ext uri="{28A0092B-C50C-407E-A947-70E740481C1C}">
                <a14:useLocalDpi xmlns:a14="http://schemas.microsoft.com/office/drawing/2010/main" val="0"/>
              </a:ext>
            </a:extLst>
          </a:blip>
          <a:srcRect l="9557" t="7139" r="10491" b="7601"/>
          <a:stretch/>
        </p:blipFill>
        <p:spPr>
          <a:xfrm>
            <a:off x="10715636" y="2615183"/>
            <a:ext cx="888344" cy="989762"/>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08805" y="2662705"/>
            <a:ext cx="1231241" cy="995240"/>
          </a:xfrm>
          <a:prstGeom prst="rect">
            <a:avLst/>
          </a:prstGeom>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46719" y="4641535"/>
            <a:ext cx="2467338" cy="853442"/>
          </a:xfrm>
          <a:prstGeom prst="rect">
            <a:avLst/>
          </a:prstGeom>
        </p:spPr>
      </p:pic>
    </p:spTree>
    <p:extLst>
      <p:ext uri="{BB962C8B-B14F-4D97-AF65-F5344CB8AC3E}">
        <p14:creationId xmlns:p14="http://schemas.microsoft.com/office/powerpoint/2010/main" val="377840314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500"/>
                                        <p:tgtEl>
                                          <p:spTgt spid="1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2">
                                            <p:txEl>
                                              <p:pRg st="1" end="1"/>
                                            </p:txEl>
                                          </p:spTgt>
                                        </p:tgtEl>
                                        <p:attrNameLst>
                                          <p:attrName>style.visibility</p:attrName>
                                        </p:attrNameLst>
                                      </p:cBhvr>
                                      <p:to>
                                        <p:strVal val="visible"/>
                                      </p:to>
                                    </p:set>
                                    <p:animEffect transition="in" filter="fade">
                                      <p:cBhvr>
                                        <p:cTn id="10" dur="500"/>
                                        <p:tgtEl>
                                          <p:spTgt spid="14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2">
                                            <p:txEl>
                                              <p:pRg st="3" end="3"/>
                                            </p:txEl>
                                          </p:spTgt>
                                        </p:tgtEl>
                                        <p:attrNameLst>
                                          <p:attrName>style.visibility</p:attrName>
                                        </p:attrNameLst>
                                      </p:cBhvr>
                                      <p:to>
                                        <p:strVal val="visible"/>
                                      </p:to>
                                    </p:set>
                                    <p:animEffect transition="in" filter="fade">
                                      <p:cBhvr>
                                        <p:cTn id="13" dur="500"/>
                                        <p:tgtEl>
                                          <p:spTgt spid="14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2">
                                            <p:txEl>
                                              <p:pRg st="2" end="2"/>
                                            </p:txEl>
                                          </p:spTgt>
                                        </p:tgtEl>
                                        <p:attrNameLst>
                                          <p:attrName>style.visibility</p:attrName>
                                        </p:attrNameLst>
                                      </p:cBhvr>
                                      <p:to>
                                        <p:strVal val="visible"/>
                                      </p:to>
                                    </p:set>
                                    <p:animEffect transition="in" filter="fade">
                                      <p:cBhvr>
                                        <p:cTn id="16" dur="500"/>
                                        <p:tgtEl>
                                          <p:spTgt spid="14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2">
                                            <p:txEl>
                                              <p:pRg st="4" end="4"/>
                                            </p:txEl>
                                          </p:spTgt>
                                        </p:tgtEl>
                                        <p:attrNameLst>
                                          <p:attrName>style.visibility</p:attrName>
                                        </p:attrNameLst>
                                      </p:cBhvr>
                                      <p:to>
                                        <p:strVal val="visible"/>
                                      </p:to>
                                    </p:set>
                                    <p:animEffect transition="in" filter="fade">
                                      <p:cBhvr>
                                        <p:cTn id="19" dur="500"/>
                                        <p:tgtEl>
                                          <p:spTgt spid="14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2">
                                            <p:txEl>
                                              <p:pRg st="5" end="5"/>
                                            </p:txEl>
                                          </p:spTgt>
                                        </p:tgtEl>
                                        <p:attrNameLst>
                                          <p:attrName>style.visibility</p:attrName>
                                        </p:attrNameLst>
                                      </p:cBhvr>
                                      <p:to>
                                        <p:strVal val="visible"/>
                                      </p:to>
                                    </p:set>
                                    <p:animEffect transition="in" filter="fade">
                                      <p:cBhvr>
                                        <p:cTn id="22" dur="500"/>
                                        <p:tgtEl>
                                          <p:spTgt spid="14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2">
                                            <p:txEl>
                                              <p:pRg st="6" end="6"/>
                                            </p:txEl>
                                          </p:spTgt>
                                        </p:tgtEl>
                                        <p:attrNameLst>
                                          <p:attrName>style.visibility</p:attrName>
                                        </p:attrNameLst>
                                      </p:cBhvr>
                                      <p:to>
                                        <p:strVal val="visible"/>
                                      </p:to>
                                    </p:set>
                                    <p:animEffect transition="in" filter="fade">
                                      <p:cBhvr>
                                        <p:cTn id="25" dur="500"/>
                                        <p:tgtEl>
                                          <p:spTgt spid="14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2">
                                            <p:txEl>
                                              <p:pRg st="7" end="7"/>
                                            </p:txEl>
                                          </p:spTgt>
                                        </p:tgtEl>
                                        <p:attrNameLst>
                                          <p:attrName>style.visibility</p:attrName>
                                        </p:attrNameLst>
                                      </p:cBhvr>
                                      <p:to>
                                        <p:strVal val="visible"/>
                                      </p:to>
                                    </p:set>
                                    <p:animEffect transition="in" filter="fade">
                                      <p:cBhvr>
                                        <p:cTn id="28" dur="500"/>
                                        <p:tgtEl>
                                          <p:spTgt spid="14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2">
                                            <p:txEl>
                                              <p:pRg st="8" end="8"/>
                                            </p:txEl>
                                          </p:spTgt>
                                        </p:tgtEl>
                                        <p:attrNameLst>
                                          <p:attrName>style.visibility</p:attrName>
                                        </p:attrNameLst>
                                      </p:cBhvr>
                                      <p:to>
                                        <p:strVal val="visible"/>
                                      </p:to>
                                    </p:set>
                                    <p:animEffect transition="in" filter="fade">
                                      <p:cBhvr>
                                        <p:cTn id="31" dur="500"/>
                                        <p:tgtEl>
                                          <p:spTgt spid="14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2">
                                            <p:txEl>
                                              <p:pRg st="9" end="9"/>
                                            </p:txEl>
                                          </p:spTgt>
                                        </p:tgtEl>
                                        <p:attrNameLst>
                                          <p:attrName>style.visibility</p:attrName>
                                        </p:attrNameLst>
                                      </p:cBhvr>
                                      <p:to>
                                        <p:strVal val="visible"/>
                                      </p:to>
                                    </p:set>
                                    <p:animEffect transition="in" filter="fade">
                                      <p:cBhvr>
                                        <p:cTn id="34" dur="500"/>
                                        <p:tgtEl>
                                          <p:spTgt spid="14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42">
                                            <p:txEl>
                                              <p:pRg st="10" end="10"/>
                                            </p:txEl>
                                          </p:spTgt>
                                        </p:tgtEl>
                                        <p:attrNameLst>
                                          <p:attrName>style.visibility</p:attrName>
                                        </p:attrNameLst>
                                      </p:cBhvr>
                                      <p:to>
                                        <p:strVal val="visible"/>
                                      </p:to>
                                    </p:set>
                                    <p:animEffect transition="in" filter="fade">
                                      <p:cBhvr>
                                        <p:cTn id="37" dur="500"/>
                                        <p:tgtEl>
                                          <p:spTgt spid="14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42">
                                            <p:txEl>
                                              <p:pRg st="11" end="11"/>
                                            </p:txEl>
                                          </p:spTgt>
                                        </p:tgtEl>
                                        <p:attrNameLst>
                                          <p:attrName>style.visibility</p:attrName>
                                        </p:attrNameLst>
                                      </p:cBhvr>
                                      <p:to>
                                        <p:strVal val="visible"/>
                                      </p:to>
                                    </p:set>
                                    <p:animEffect transition="in" filter="fade">
                                      <p:cBhvr>
                                        <p:cTn id="40" dur="500"/>
                                        <p:tgtEl>
                                          <p:spTgt spid="142">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2">
                                            <p:txEl>
                                              <p:pRg st="12" end="12"/>
                                            </p:txEl>
                                          </p:spTgt>
                                        </p:tgtEl>
                                        <p:attrNameLst>
                                          <p:attrName>style.visibility</p:attrName>
                                        </p:attrNameLst>
                                      </p:cBhvr>
                                      <p:to>
                                        <p:strVal val="visible"/>
                                      </p:to>
                                    </p:set>
                                    <p:animEffect transition="in" filter="fade">
                                      <p:cBhvr>
                                        <p:cTn id="43" dur="500"/>
                                        <p:tgtEl>
                                          <p:spTgt spid="142">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2">
                                            <p:txEl>
                                              <p:pRg st="13" end="13"/>
                                            </p:txEl>
                                          </p:spTgt>
                                        </p:tgtEl>
                                        <p:attrNameLst>
                                          <p:attrName>style.visibility</p:attrName>
                                        </p:attrNameLst>
                                      </p:cBhvr>
                                      <p:to>
                                        <p:strVal val="visible"/>
                                      </p:to>
                                    </p:set>
                                    <p:animEffect transition="in" filter="fade">
                                      <p:cBhvr>
                                        <p:cTn id="46" dur="500"/>
                                        <p:tgtEl>
                                          <p:spTgt spid="142">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42">
                                            <p:txEl>
                                              <p:pRg st="14" end="14"/>
                                            </p:txEl>
                                          </p:spTgt>
                                        </p:tgtEl>
                                        <p:attrNameLst>
                                          <p:attrName>style.visibility</p:attrName>
                                        </p:attrNameLst>
                                      </p:cBhvr>
                                      <p:to>
                                        <p:strVal val="visible"/>
                                      </p:to>
                                    </p:set>
                                    <p:animEffect transition="in" filter="fade">
                                      <p:cBhvr>
                                        <p:cTn id="49" dur="500"/>
                                        <p:tgtEl>
                                          <p:spTgt spid="142">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42">
                                            <p:txEl>
                                              <p:pRg st="15" end="15"/>
                                            </p:txEl>
                                          </p:spTgt>
                                        </p:tgtEl>
                                        <p:attrNameLst>
                                          <p:attrName>style.visibility</p:attrName>
                                        </p:attrNameLst>
                                      </p:cBhvr>
                                      <p:to>
                                        <p:strVal val="visible"/>
                                      </p:to>
                                    </p:set>
                                    <p:animEffect transition="in" filter="fade">
                                      <p:cBhvr>
                                        <p:cTn id="52" dur="500"/>
                                        <p:tgtEl>
                                          <p:spTgt spid="14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a:stretch/>
        </p:blipFill>
        <p:spPr>
          <a:xfrm>
            <a:off x="5827320" y="397297"/>
            <a:ext cx="6177174" cy="5348715"/>
          </a:xfrm>
          <a:prstGeom prst="rect">
            <a:avLst/>
          </a:prstGeom>
          <a:noFill/>
          <a:ln>
            <a:noFill/>
          </a:ln>
        </p:spPr>
      </p:pic>
      <p:pic>
        <p:nvPicPr>
          <p:cNvPr id="151" name="Shape 151"/>
          <p:cNvPicPr preferRelativeResize="0">
            <a:picLocks noGrp="1"/>
          </p:cNvPicPr>
          <p:nvPr>
            <p:ph type="body" idx="1"/>
          </p:nvPr>
        </p:nvPicPr>
        <p:blipFill rotWithShape="1">
          <a:blip r:embed="rId4">
            <a:alphaModFix/>
          </a:blip>
          <a:srcRect/>
          <a:stretch/>
        </p:blipFill>
        <p:spPr>
          <a:xfrm>
            <a:off x="586614" y="318030"/>
            <a:ext cx="5200258" cy="1362370"/>
          </a:xfrm>
          <a:prstGeom prst="rect">
            <a:avLst/>
          </a:prstGeom>
          <a:noFill/>
          <a:ln>
            <a:noFill/>
          </a:ln>
        </p:spPr>
      </p:pic>
      <p:sp>
        <p:nvSpPr>
          <p:cNvPr id="152" name="Shape 152"/>
          <p:cNvSpPr txBox="1">
            <a:spLocks noGrp="1"/>
          </p:cNvSpPr>
          <p:nvPr>
            <p:ph type="body" idx="2"/>
          </p:nvPr>
        </p:nvSpPr>
        <p:spPr>
          <a:xfrm>
            <a:off x="442119" y="1826486"/>
            <a:ext cx="6650545" cy="4009201"/>
          </a:xfrm>
          <a:prstGeom prst="rect">
            <a:avLst/>
          </a:prstGeom>
          <a:noFill/>
          <a:ln>
            <a:noFill/>
          </a:ln>
        </p:spPr>
        <p:txBody>
          <a:bodyPr lIns="0" tIns="57088" rIns="0" bIns="57088" anchor="t" anchorCtr="0">
            <a:noAutofit/>
          </a:bodyPr>
          <a:lstStyle/>
          <a:p>
            <a:pPr marL="114227" indent="-114227">
              <a:lnSpc>
                <a:spcPct val="70000"/>
              </a:lnSpc>
              <a:spcBef>
                <a:spcPts val="0"/>
              </a:spcBef>
              <a:buClr>
                <a:schemeClr val="accent1"/>
              </a:buClr>
              <a:buSzPct val="100666"/>
              <a:buFont typeface="Calibri"/>
              <a:buChar char=" "/>
            </a:pPr>
            <a:r>
              <a:rPr lang="en-US" sz="1800" b="1" dirty="0">
                <a:solidFill>
                  <a:schemeClr val="accent2"/>
                </a:solidFill>
                <a:latin typeface="Calibri"/>
                <a:ea typeface="Calibri"/>
                <a:cs typeface="Calibri"/>
                <a:sym typeface="Calibri"/>
              </a:rPr>
              <a:t>Vision</a:t>
            </a:r>
          </a:p>
          <a:p>
            <a:pPr marL="114227" indent="-114227">
              <a:lnSpc>
                <a:spcPct val="70000"/>
              </a:lnSpc>
              <a:spcBef>
                <a:spcPts val="1749"/>
              </a:spcBef>
              <a:buClr>
                <a:schemeClr val="accent1"/>
              </a:buClr>
              <a:buSzPct val="100666"/>
              <a:buFont typeface="Calibri"/>
              <a:buChar char=" "/>
            </a:pPr>
            <a:r>
              <a:rPr lang="en-US" sz="1800" dirty="0">
                <a:solidFill>
                  <a:srgbClr val="3F3F3F"/>
                </a:solidFill>
                <a:latin typeface="Calibri"/>
                <a:ea typeface="Calibri"/>
                <a:cs typeface="Calibri"/>
                <a:sym typeface="Calibri"/>
              </a:rPr>
              <a:t>All students in California will graduate with the STEM knowledge and skills required for success in education, work and their daily lives.</a:t>
            </a:r>
          </a:p>
          <a:p>
            <a:pPr marL="114227" indent="-114227">
              <a:lnSpc>
                <a:spcPct val="70000"/>
              </a:lnSpc>
              <a:spcBef>
                <a:spcPts val="1749"/>
              </a:spcBef>
              <a:buClr>
                <a:schemeClr val="accent1"/>
              </a:buClr>
              <a:buSzPct val="100666"/>
              <a:buFont typeface="Calibri"/>
              <a:buChar char=" "/>
            </a:pPr>
            <a:r>
              <a:rPr lang="en-US" sz="1800" b="1" dirty="0">
                <a:solidFill>
                  <a:schemeClr val="accent2"/>
                </a:solidFill>
                <a:latin typeface="Calibri"/>
                <a:ea typeface="Calibri"/>
                <a:cs typeface="Calibri"/>
                <a:sym typeface="Calibri"/>
              </a:rPr>
              <a:t>Mission</a:t>
            </a:r>
          </a:p>
          <a:p>
            <a:pPr marL="114227" indent="-114227">
              <a:lnSpc>
                <a:spcPct val="70000"/>
              </a:lnSpc>
              <a:spcBef>
                <a:spcPts val="1749"/>
              </a:spcBef>
              <a:buClr>
                <a:schemeClr val="accent1"/>
              </a:buClr>
              <a:buSzPct val="100666"/>
              <a:buFont typeface="Calibri"/>
              <a:buChar char=" "/>
            </a:pPr>
            <a:r>
              <a:rPr lang="en-US" sz="1800" dirty="0">
                <a:solidFill>
                  <a:srgbClr val="3F3F3F"/>
                </a:solidFill>
                <a:latin typeface="Calibri"/>
                <a:ea typeface="Calibri"/>
                <a:cs typeface="Calibri"/>
                <a:sym typeface="Calibri"/>
              </a:rPr>
              <a:t>Prepare the nation’s most STEM-capable graduates by coordinating and activating a multi-sector statewide network representing all STEM stakeholders. </a:t>
            </a:r>
          </a:p>
          <a:p>
            <a:pPr marL="114227" indent="-114227">
              <a:lnSpc>
                <a:spcPct val="70000"/>
              </a:lnSpc>
              <a:spcBef>
                <a:spcPts val="1749"/>
              </a:spcBef>
              <a:buClr>
                <a:schemeClr val="accent1"/>
              </a:buClr>
              <a:buSzPct val="100666"/>
              <a:buFont typeface="Calibri"/>
              <a:buChar char=" "/>
            </a:pPr>
            <a:r>
              <a:rPr lang="en-US" sz="1800" dirty="0" err="1">
                <a:solidFill>
                  <a:srgbClr val="3F3F3F"/>
                </a:solidFill>
                <a:latin typeface="Calibri"/>
                <a:ea typeface="Calibri"/>
                <a:cs typeface="Calibri"/>
                <a:sym typeface="Calibri"/>
              </a:rPr>
              <a:t>CSLNet</a:t>
            </a:r>
            <a:r>
              <a:rPr lang="en-US" sz="1800" dirty="0">
                <a:solidFill>
                  <a:srgbClr val="3F3F3F"/>
                </a:solidFill>
                <a:latin typeface="Calibri"/>
                <a:ea typeface="Calibri"/>
                <a:cs typeface="Calibri"/>
                <a:sym typeface="Calibri"/>
              </a:rPr>
              <a:t> supports Regional STEM Networks throughout the state of California.  These organizations actively build partnerships with PK-12, higher education, and business and industry to address regional needs in STEM teaching and learning through the implementation of innovative and effective strategies. </a:t>
            </a:r>
          </a:p>
          <a:p>
            <a:pPr marL="114227" indent="-114227">
              <a:lnSpc>
                <a:spcPct val="70000"/>
              </a:lnSpc>
              <a:spcBef>
                <a:spcPts val="1749"/>
              </a:spcBef>
              <a:buClr>
                <a:schemeClr val="accent1"/>
              </a:buClr>
              <a:buSzPct val="100666"/>
              <a:buFont typeface="Calibri"/>
              <a:buChar char=" "/>
            </a:pPr>
            <a:r>
              <a:rPr lang="en-US" sz="1800" dirty="0">
                <a:solidFill>
                  <a:srgbClr val="3F3F3F"/>
                </a:solidFill>
                <a:latin typeface="Calibri"/>
                <a:ea typeface="Calibri"/>
                <a:cs typeface="Calibri"/>
                <a:sym typeface="Calibri"/>
              </a:rPr>
              <a:t>These strategies will build the capacity to capture learning at the local level and translate into a statewide STEM agenda and solution. </a:t>
            </a:r>
          </a:p>
          <a:p>
            <a:pPr marL="114227" indent="-15070">
              <a:lnSpc>
                <a:spcPct val="70000"/>
              </a:lnSpc>
              <a:spcBef>
                <a:spcPts val="1749"/>
              </a:spcBef>
              <a:spcAft>
                <a:spcPts val="250"/>
              </a:spcAft>
              <a:buClr>
                <a:schemeClr val="accent1"/>
              </a:buClr>
              <a:buNone/>
            </a:pPr>
            <a:endParaRPr sz="18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32419300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2">
                                            <p:txEl>
                                              <p:pRg st="1" end="1"/>
                                            </p:txEl>
                                          </p:spTgt>
                                        </p:tgtEl>
                                        <p:attrNameLst>
                                          <p:attrName>style.visibility</p:attrName>
                                        </p:attrNameLst>
                                      </p:cBhvr>
                                      <p:to>
                                        <p:strVal val="visible"/>
                                      </p:to>
                                    </p:set>
                                    <p:animEffect transition="in" filter="fade">
                                      <p:cBhvr>
                                        <p:cTn id="10" dur="500"/>
                                        <p:tgtEl>
                                          <p:spTgt spid="15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2">
                                            <p:txEl>
                                              <p:pRg st="2" end="2"/>
                                            </p:txEl>
                                          </p:spTgt>
                                        </p:tgtEl>
                                        <p:attrNameLst>
                                          <p:attrName>style.visibility</p:attrName>
                                        </p:attrNameLst>
                                      </p:cBhvr>
                                      <p:to>
                                        <p:strVal val="visible"/>
                                      </p:to>
                                    </p:set>
                                    <p:animEffect transition="in" filter="fade">
                                      <p:cBhvr>
                                        <p:cTn id="13" dur="500"/>
                                        <p:tgtEl>
                                          <p:spTgt spid="15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2">
                                            <p:txEl>
                                              <p:pRg st="3" end="3"/>
                                            </p:txEl>
                                          </p:spTgt>
                                        </p:tgtEl>
                                        <p:attrNameLst>
                                          <p:attrName>style.visibility</p:attrName>
                                        </p:attrNameLst>
                                      </p:cBhvr>
                                      <p:to>
                                        <p:strVal val="visible"/>
                                      </p:to>
                                    </p:set>
                                    <p:animEffect transition="in" filter="fade">
                                      <p:cBhvr>
                                        <p:cTn id="16" dur="500"/>
                                        <p:tgtEl>
                                          <p:spTgt spid="15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2">
                                            <p:txEl>
                                              <p:pRg st="4" end="4"/>
                                            </p:txEl>
                                          </p:spTgt>
                                        </p:tgtEl>
                                        <p:attrNameLst>
                                          <p:attrName>style.visibility</p:attrName>
                                        </p:attrNameLst>
                                      </p:cBhvr>
                                      <p:to>
                                        <p:strVal val="visible"/>
                                      </p:to>
                                    </p:set>
                                    <p:animEffect transition="in" filter="fade">
                                      <p:cBhvr>
                                        <p:cTn id="19" dur="500"/>
                                        <p:tgtEl>
                                          <p:spTgt spid="15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2">
                                            <p:txEl>
                                              <p:pRg st="5" end="5"/>
                                            </p:txEl>
                                          </p:spTgt>
                                        </p:tgtEl>
                                        <p:attrNameLst>
                                          <p:attrName>style.visibility</p:attrName>
                                        </p:attrNameLst>
                                      </p:cBhvr>
                                      <p:to>
                                        <p:strVal val="visible"/>
                                      </p:to>
                                    </p:set>
                                    <p:animEffect transition="in" filter="fade">
                                      <p:cBhvr>
                                        <p:cTn id="22" dur="500"/>
                                        <p:tgtEl>
                                          <p:spTgt spid="1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094566" y="267497"/>
            <a:ext cx="10033515" cy="1354039"/>
          </a:xfrm>
          <a:prstGeom prst="rect">
            <a:avLst/>
          </a:prstGeom>
          <a:noFill/>
          <a:ln>
            <a:noFill/>
          </a:ln>
        </p:spPr>
        <p:txBody>
          <a:bodyPr lIns="114208" tIns="57088" rIns="114208" bIns="57088" anchor="b" anchorCtr="0">
            <a:noAutofit/>
          </a:bodyPr>
          <a:lstStyle/>
          <a:p>
            <a:pPr>
              <a:lnSpc>
                <a:spcPct val="85000"/>
              </a:lnSpc>
              <a:spcBef>
                <a:spcPts val="0"/>
              </a:spcBef>
              <a:buClr>
                <a:srgbClr val="3F3F3F"/>
              </a:buClr>
              <a:buSzPct val="25000"/>
            </a:pPr>
            <a:r>
              <a:rPr lang="en-US" sz="6000">
                <a:solidFill>
                  <a:srgbClr val="3F3F3F"/>
                </a:solidFill>
                <a:latin typeface="Calibri"/>
                <a:ea typeface="Calibri"/>
                <a:cs typeface="Calibri"/>
                <a:sym typeface="Calibri"/>
              </a:rPr>
              <a:t>What We Have Done</a:t>
            </a:r>
          </a:p>
        </p:txBody>
      </p:sp>
      <p:sp>
        <p:nvSpPr>
          <p:cNvPr id="158" name="Shape 158"/>
          <p:cNvSpPr txBox="1">
            <a:spLocks noGrp="1"/>
          </p:cNvSpPr>
          <p:nvPr>
            <p:ph type="body" idx="1"/>
          </p:nvPr>
        </p:nvSpPr>
        <p:spPr>
          <a:xfrm>
            <a:off x="1094566" y="1722684"/>
            <a:ext cx="10033515" cy="4297116"/>
          </a:xfrm>
          <a:prstGeom prst="rect">
            <a:avLst/>
          </a:prstGeom>
          <a:noFill/>
          <a:ln>
            <a:noFill/>
          </a:ln>
        </p:spPr>
        <p:txBody>
          <a:bodyPr lIns="0" tIns="57088" rIns="0" bIns="57088" anchor="t" anchorCtr="0">
            <a:noAutofit/>
          </a:bodyPr>
          <a:lstStyle/>
          <a:p>
            <a:pPr marL="114227" indent="-114227">
              <a:lnSpc>
                <a:spcPct val="90000"/>
              </a:lnSpc>
              <a:spcBef>
                <a:spcPts val="0"/>
              </a:spcBef>
              <a:buClr>
                <a:schemeClr val="accent1"/>
              </a:buClr>
              <a:buSzPct val="100000"/>
              <a:buFont typeface="Noto Symbol"/>
              <a:buChar char="❑"/>
            </a:pPr>
            <a:r>
              <a:rPr lang="en-US" sz="2400" dirty="0">
                <a:solidFill>
                  <a:srgbClr val="3F3F3F"/>
                </a:solidFill>
                <a:latin typeface="Calibri"/>
                <a:ea typeface="Calibri"/>
                <a:cs typeface="Calibri"/>
                <a:sym typeface="Calibri"/>
              </a:rPr>
              <a:t>STEM Tours</a:t>
            </a:r>
          </a:p>
          <a:p>
            <a:pPr marL="114227" indent="-114227">
              <a:lnSpc>
                <a:spcPct val="90000"/>
              </a:lnSpc>
              <a:spcBef>
                <a:spcPts val="1749"/>
              </a:spcBef>
              <a:buClr>
                <a:schemeClr val="accent1"/>
              </a:buClr>
              <a:buSzPct val="100000"/>
              <a:buFont typeface="Noto Symbol"/>
              <a:buChar char="❑"/>
            </a:pPr>
            <a:r>
              <a:rPr lang="en-US" sz="2400" dirty="0">
                <a:solidFill>
                  <a:srgbClr val="3F3F3F"/>
                </a:solidFill>
                <a:latin typeface="Calibri"/>
                <a:ea typeface="Calibri"/>
                <a:cs typeface="Calibri"/>
                <a:sym typeface="Calibri"/>
              </a:rPr>
              <a:t>AV Wind Challenge</a:t>
            </a:r>
          </a:p>
          <a:p>
            <a:pPr marL="114227" indent="-114227">
              <a:lnSpc>
                <a:spcPct val="90000"/>
              </a:lnSpc>
              <a:spcBef>
                <a:spcPts val="1749"/>
              </a:spcBef>
              <a:buClr>
                <a:schemeClr val="accent1"/>
              </a:buClr>
              <a:buSzPct val="100000"/>
              <a:buFont typeface="Noto Symbol"/>
              <a:buChar char="❑"/>
            </a:pPr>
            <a:r>
              <a:rPr lang="en-US" sz="2400" dirty="0">
                <a:solidFill>
                  <a:srgbClr val="3F3F3F"/>
                </a:solidFill>
                <a:latin typeface="Calibri"/>
                <a:ea typeface="Calibri"/>
                <a:cs typeface="Calibri"/>
                <a:sym typeface="Calibri"/>
              </a:rPr>
              <a:t>AV STEM Expo</a:t>
            </a:r>
          </a:p>
          <a:p>
            <a:pPr marL="114227" indent="-114227">
              <a:lnSpc>
                <a:spcPct val="90000"/>
              </a:lnSpc>
              <a:spcBef>
                <a:spcPts val="1749"/>
              </a:spcBef>
              <a:buClr>
                <a:schemeClr val="accent1"/>
              </a:buClr>
              <a:buSzPct val="100000"/>
              <a:buFont typeface="Noto Symbol"/>
              <a:buChar char="❑"/>
            </a:pPr>
            <a:r>
              <a:rPr lang="en-US" sz="2400" dirty="0">
                <a:solidFill>
                  <a:srgbClr val="3F3F3F"/>
                </a:solidFill>
                <a:latin typeface="Calibri"/>
                <a:ea typeface="Calibri"/>
                <a:cs typeface="Calibri"/>
                <a:sym typeface="Calibri"/>
              </a:rPr>
              <a:t>Monthly STEM Network meetings @ different sites t</a:t>
            </a:r>
            <a:r>
              <a:rPr lang="en-US" sz="2400" dirty="0"/>
              <a:t>hroughout the region</a:t>
            </a:r>
          </a:p>
          <a:p>
            <a:pPr marL="114227" indent="-114227">
              <a:lnSpc>
                <a:spcPct val="90000"/>
              </a:lnSpc>
              <a:spcBef>
                <a:spcPts val="1749"/>
              </a:spcBef>
              <a:buClr>
                <a:schemeClr val="accent1"/>
              </a:buClr>
              <a:buSzPct val="100000"/>
              <a:buFont typeface="Noto Symbol"/>
              <a:buChar char="❑"/>
            </a:pPr>
            <a:r>
              <a:rPr lang="en-US" sz="2400" dirty="0">
                <a:solidFill>
                  <a:srgbClr val="3F3F3F"/>
                </a:solidFill>
                <a:latin typeface="Calibri"/>
                <a:ea typeface="Calibri"/>
                <a:cs typeface="Calibri"/>
                <a:sym typeface="Calibri"/>
              </a:rPr>
              <a:t>SMAP – Senior Math Acceleration Program</a:t>
            </a:r>
          </a:p>
          <a:p>
            <a:pPr marL="114227" indent="-114227">
              <a:lnSpc>
                <a:spcPct val="90000"/>
              </a:lnSpc>
              <a:spcBef>
                <a:spcPts val="1749"/>
              </a:spcBef>
              <a:buClr>
                <a:schemeClr val="accent1"/>
              </a:buClr>
              <a:buSzPct val="100000"/>
              <a:buFont typeface="Noto Symbol"/>
              <a:buChar char="❑"/>
            </a:pPr>
            <a:r>
              <a:rPr lang="en-US" sz="2400" dirty="0"/>
              <a:t>STEM Conference for Girls</a:t>
            </a:r>
          </a:p>
          <a:p>
            <a:pPr marL="114227" indent="-114227">
              <a:lnSpc>
                <a:spcPct val="90000"/>
              </a:lnSpc>
              <a:spcBef>
                <a:spcPts val="1749"/>
              </a:spcBef>
              <a:buClr>
                <a:schemeClr val="accent1"/>
              </a:buClr>
              <a:buSzPct val="100000"/>
              <a:buFont typeface="Noto Symbol"/>
              <a:buChar char="❑"/>
            </a:pPr>
            <a:r>
              <a:rPr lang="en-US" sz="2400" dirty="0"/>
              <a:t>Summer activities</a:t>
            </a:r>
          </a:p>
          <a:p>
            <a:pPr marL="114227" indent="-114227">
              <a:lnSpc>
                <a:spcPct val="90000"/>
              </a:lnSpc>
              <a:spcBef>
                <a:spcPts val="1749"/>
              </a:spcBef>
              <a:buClr>
                <a:schemeClr val="accent1"/>
              </a:buClr>
              <a:buSzPct val="100000"/>
              <a:buFont typeface="Noto Symbol"/>
              <a:buChar char="❑"/>
            </a:pPr>
            <a:r>
              <a:rPr lang="en-US" sz="2400" dirty="0"/>
              <a:t>Planning - Unmanned Aerial Vehicle Challenge</a:t>
            </a:r>
          </a:p>
          <a:p>
            <a:pPr marL="114227" indent="44422">
              <a:lnSpc>
                <a:spcPct val="90000"/>
              </a:lnSpc>
              <a:spcBef>
                <a:spcPts val="1749"/>
              </a:spcBef>
              <a:buClr>
                <a:schemeClr val="accent1"/>
              </a:buClr>
              <a:buNone/>
            </a:pPr>
            <a:endParaRPr sz="2500" dirty="0">
              <a:solidFill>
                <a:srgbClr val="3F3F3F"/>
              </a:solidFill>
              <a:latin typeface="Calibri"/>
              <a:ea typeface="Calibri"/>
              <a:cs typeface="Calibri"/>
              <a:sym typeface="Calibri"/>
            </a:endParaRPr>
          </a:p>
          <a:p>
            <a:pPr marL="114227" indent="44422">
              <a:lnSpc>
                <a:spcPct val="90000"/>
              </a:lnSpc>
              <a:spcBef>
                <a:spcPts val="1749"/>
              </a:spcBef>
              <a:spcAft>
                <a:spcPts val="250"/>
              </a:spcAft>
              <a:buClr>
                <a:schemeClr val="accent1"/>
              </a:buClr>
              <a:buNone/>
            </a:pPr>
            <a:endParaRPr sz="25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38570014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5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5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5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5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5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5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5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5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094566" y="267497"/>
            <a:ext cx="10033515" cy="1354039"/>
          </a:xfrm>
          <a:prstGeom prst="rect">
            <a:avLst/>
          </a:prstGeom>
          <a:noFill/>
          <a:ln>
            <a:noFill/>
          </a:ln>
        </p:spPr>
        <p:txBody>
          <a:bodyPr lIns="114208" tIns="57088" rIns="114208" bIns="57088" anchor="b" anchorCtr="0">
            <a:noAutofit/>
          </a:bodyPr>
          <a:lstStyle/>
          <a:p>
            <a:pPr>
              <a:lnSpc>
                <a:spcPct val="85000"/>
              </a:lnSpc>
              <a:spcBef>
                <a:spcPts val="0"/>
              </a:spcBef>
              <a:buClr>
                <a:srgbClr val="3F3F3F"/>
              </a:buClr>
              <a:buSzPct val="25000"/>
            </a:pPr>
            <a:r>
              <a:rPr lang="en-US" sz="6000">
                <a:solidFill>
                  <a:srgbClr val="3F3F3F"/>
                </a:solidFill>
                <a:latin typeface="Calibri"/>
                <a:ea typeface="Calibri"/>
                <a:cs typeface="Calibri"/>
                <a:sym typeface="Calibri"/>
              </a:rPr>
              <a:t>Looking Forward</a:t>
            </a:r>
          </a:p>
        </p:txBody>
      </p:sp>
      <p:sp>
        <p:nvSpPr>
          <p:cNvPr id="170" name="Shape 170"/>
          <p:cNvSpPr txBox="1">
            <a:spLocks noGrp="1"/>
          </p:cNvSpPr>
          <p:nvPr>
            <p:ph type="body" idx="1"/>
          </p:nvPr>
        </p:nvSpPr>
        <p:spPr>
          <a:xfrm>
            <a:off x="1094566" y="1722684"/>
            <a:ext cx="10033515" cy="3755136"/>
          </a:xfrm>
          <a:prstGeom prst="rect">
            <a:avLst/>
          </a:prstGeom>
          <a:noFill/>
          <a:ln>
            <a:noFill/>
          </a:ln>
        </p:spPr>
        <p:txBody>
          <a:bodyPr lIns="0" tIns="57088" rIns="0" bIns="57088" anchor="t" anchorCtr="0">
            <a:noAutofit/>
          </a:bodyPr>
          <a:lstStyle/>
          <a:p>
            <a:pPr marL="114227" indent="-114227">
              <a:lnSpc>
                <a:spcPct val="90000"/>
              </a:lnSpc>
              <a:spcBef>
                <a:spcPts val="0"/>
              </a:spcBef>
              <a:buClr>
                <a:schemeClr val="accent1"/>
              </a:buClr>
              <a:buSzPct val="100000"/>
              <a:buFont typeface="Noto Symbol"/>
              <a:buChar char="❑"/>
            </a:pPr>
            <a:r>
              <a:rPr lang="en-US" sz="3500" dirty="0"/>
              <a:t>NMSI</a:t>
            </a:r>
            <a:r>
              <a:rPr lang="en-US" sz="3500" dirty="0">
                <a:solidFill>
                  <a:srgbClr val="3F3F3F"/>
                </a:solidFill>
                <a:latin typeface="Calibri"/>
                <a:ea typeface="Calibri"/>
                <a:cs typeface="Calibri"/>
                <a:sym typeface="Calibri"/>
              </a:rPr>
              <a:t> and Military Children Initiative</a:t>
            </a:r>
          </a:p>
          <a:p>
            <a:pPr marL="114227" indent="-114227">
              <a:lnSpc>
                <a:spcPct val="90000"/>
              </a:lnSpc>
              <a:spcBef>
                <a:spcPts val="1749"/>
              </a:spcBef>
              <a:buClr>
                <a:schemeClr val="accent1"/>
              </a:buClr>
              <a:buSzPct val="100000"/>
              <a:buFont typeface="Noto Symbol"/>
              <a:buChar char="❑"/>
            </a:pPr>
            <a:r>
              <a:rPr lang="en-US" sz="3500" dirty="0"/>
              <a:t>High Desert University</a:t>
            </a:r>
          </a:p>
          <a:p>
            <a:pPr marL="114227" indent="-114227">
              <a:lnSpc>
                <a:spcPct val="90000"/>
              </a:lnSpc>
              <a:spcBef>
                <a:spcPts val="1749"/>
              </a:spcBef>
              <a:buClr>
                <a:schemeClr val="accent1"/>
              </a:buClr>
              <a:buSzPct val="100000"/>
              <a:buFont typeface="Noto Symbol"/>
              <a:buChar char="❑"/>
            </a:pPr>
            <a:r>
              <a:rPr lang="en-US" sz="3500" dirty="0"/>
              <a:t>On-going funding for </a:t>
            </a:r>
            <a:r>
              <a:rPr lang="en-US" sz="3500" dirty="0" err="1" smtClean="0"/>
              <a:t>STEMposium</a:t>
            </a:r>
            <a:r>
              <a:rPr lang="en-US" sz="3500" dirty="0" smtClean="0"/>
              <a:t> </a:t>
            </a:r>
            <a:endParaRPr lang="en-US" sz="3500" dirty="0"/>
          </a:p>
          <a:p>
            <a:pPr marL="114227" indent="-114227">
              <a:lnSpc>
                <a:spcPct val="90000"/>
              </a:lnSpc>
              <a:spcBef>
                <a:spcPts val="1749"/>
              </a:spcBef>
              <a:buClr>
                <a:schemeClr val="accent1"/>
              </a:buClr>
              <a:buSzPct val="100000"/>
              <a:buFont typeface="Noto Symbol"/>
              <a:buChar char="❑"/>
            </a:pPr>
            <a:r>
              <a:rPr lang="en-US" sz="3500" dirty="0"/>
              <a:t>STEM Conference for Girls</a:t>
            </a:r>
          </a:p>
          <a:p>
            <a:pPr marL="114227" indent="-114227">
              <a:lnSpc>
                <a:spcPct val="90000"/>
              </a:lnSpc>
              <a:spcBef>
                <a:spcPts val="1749"/>
              </a:spcBef>
              <a:buClr>
                <a:schemeClr val="accent1"/>
              </a:buClr>
              <a:buSzPct val="100000"/>
              <a:buFont typeface="Noto Symbol"/>
              <a:buChar char="❑"/>
            </a:pPr>
            <a:r>
              <a:rPr lang="en-US" sz="3500" dirty="0"/>
              <a:t>Summer STEM Camps</a:t>
            </a:r>
          </a:p>
          <a:p>
            <a:pPr marL="114227" indent="-114227">
              <a:lnSpc>
                <a:spcPct val="90000"/>
              </a:lnSpc>
              <a:spcBef>
                <a:spcPts val="1749"/>
              </a:spcBef>
              <a:buClr>
                <a:schemeClr val="accent1"/>
              </a:buClr>
              <a:buSzPct val="100000"/>
              <a:buFont typeface="Noto Symbol"/>
              <a:buChar char="❑"/>
            </a:pPr>
            <a:r>
              <a:rPr lang="en-US" sz="3500" dirty="0"/>
              <a:t>Science Olympiad</a:t>
            </a:r>
          </a:p>
          <a:p>
            <a:pPr marL="114227" indent="107881">
              <a:lnSpc>
                <a:spcPct val="90000"/>
              </a:lnSpc>
              <a:spcBef>
                <a:spcPts val="1749"/>
              </a:spcBef>
              <a:spcAft>
                <a:spcPts val="250"/>
              </a:spcAft>
              <a:buClr>
                <a:schemeClr val="accent1"/>
              </a:buClr>
              <a:buNone/>
            </a:pPr>
            <a:endParaRPr sz="35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30611470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500"/>
                                        <p:tgtEl>
                                          <p:spTgt spid="1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0">
                                            <p:txEl>
                                              <p:pRg st="1" end="1"/>
                                            </p:txEl>
                                          </p:spTgt>
                                        </p:tgtEl>
                                        <p:attrNameLst>
                                          <p:attrName>style.visibility</p:attrName>
                                        </p:attrNameLst>
                                      </p:cBhvr>
                                      <p:to>
                                        <p:strVal val="visible"/>
                                      </p:to>
                                    </p:set>
                                    <p:animEffect transition="in" filter="fade">
                                      <p:cBhvr>
                                        <p:cTn id="10" dur="500"/>
                                        <p:tgtEl>
                                          <p:spTgt spid="17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0">
                                            <p:txEl>
                                              <p:pRg st="2" end="2"/>
                                            </p:txEl>
                                          </p:spTgt>
                                        </p:tgtEl>
                                        <p:attrNameLst>
                                          <p:attrName>style.visibility</p:attrName>
                                        </p:attrNameLst>
                                      </p:cBhvr>
                                      <p:to>
                                        <p:strVal val="visible"/>
                                      </p:to>
                                    </p:set>
                                    <p:animEffect transition="in" filter="fade">
                                      <p:cBhvr>
                                        <p:cTn id="13" dur="500"/>
                                        <p:tgtEl>
                                          <p:spTgt spid="17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0">
                                            <p:txEl>
                                              <p:pRg st="3" end="3"/>
                                            </p:txEl>
                                          </p:spTgt>
                                        </p:tgtEl>
                                        <p:attrNameLst>
                                          <p:attrName>style.visibility</p:attrName>
                                        </p:attrNameLst>
                                      </p:cBhvr>
                                      <p:to>
                                        <p:strVal val="visible"/>
                                      </p:to>
                                    </p:set>
                                    <p:animEffect transition="in" filter="fade">
                                      <p:cBhvr>
                                        <p:cTn id="16" dur="500"/>
                                        <p:tgtEl>
                                          <p:spTgt spid="17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0">
                                            <p:txEl>
                                              <p:pRg st="4" end="4"/>
                                            </p:txEl>
                                          </p:spTgt>
                                        </p:tgtEl>
                                        <p:attrNameLst>
                                          <p:attrName>style.visibility</p:attrName>
                                        </p:attrNameLst>
                                      </p:cBhvr>
                                      <p:to>
                                        <p:strVal val="visible"/>
                                      </p:to>
                                    </p:set>
                                    <p:animEffect transition="in" filter="fade">
                                      <p:cBhvr>
                                        <p:cTn id="19" dur="500"/>
                                        <p:tgtEl>
                                          <p:spTgt spid="17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0">
                                            <p:txEl>
                                              <p:pRg st="5" end="5"/>
                                            </p:txEl>
                                          </p:spTgt>
                                        </p:tgtEl>
                                        <p:attrNameLst>
                                          <p:attrName>style.visibility</p:attrName>
                                        </p:attrNameLst>
                                      </p:cBhvr>
                                      <p:to>
                                        <p:strVal val="visible"/>
                                      </p:to>
                                    </p:set>
                                    <p:animEffect transition="in" filter="fade">
                                      <p:cBhvr>
                                        <p:cTn id="22" dur="500"/>
                                        <p:tgtEl>
                                          <p:spTgt spid="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497840"/>
            <a:ext cx="10337562" cy="640082"/>
          </a:xfrm>
        </p:spPr>
        <p:txBody>
          <a:bodyPr>
            <a:normAutofit/>
          </a:bodyPr>
          <a:lstStyle/>
          <a:p>
            <a:r>
              <a:rPr lang="en-US" sz="3500" b="1" dirty="0"/>
              <a:t>Our Past…Foundational Efforts 1999-2006</a:t>
            </a:r>
          </a:p>
        </p:txBody>
      </p:sp>
      <p:sp>
        <p:nvSpPr>
          <p:cNvPr id="6" name="Text Placeholder 5"/>
          <p:cNvSpPr>
            <a:spLocks noGrp="1"/>
          </p:cNvSpPr>
          <p:nvPr>
            <p:ph type="body" idx="2"/>
          </p:nvPr>
        </p:nvSpPr>
        <p:spPr>
          <a:xfrm>
            <a:off x="506743" y="1351280"/>
            <a:ext cx="10945654" cy="4480560"/>
          </a:xfrm>
        </p:spPr>
        <p:txBody>
          <a:bodyPr>
            <a:normAutofit fontScale="85000" lnSpcReduction="20000"/>
          </a:bodyPr>
          <a:lstStyle/>
          <a:p>
            <a:pPr marL="356959" indent="-356959">
              <a:buFont typeface="Arial" pitchFamily="34" charset="0"/>
              <a:buChar char="•"/>
            </a:pPr>
            <a:r>
              <a:rPr lang="en-US" sz="3000" b="1" dirty="0">
                <a:solidFill>
                  <a:srgbClr val="FF0000"/>
                </a:solidFill>
              </a:rPr>
              <a:t>Creation of the Mathematics-Science-Engineering-Technology (MSET) Consortium--</a:t>
            </a:r>
            <a:r>
              <a:rPr lang="en-US" sz="3000" b="1" u="sng" dirty="0">
                <a:solidFill>
                  <a:srgbClr val="FF0000"/>
                </a:solidFill>
              </a:rPr>
              <a:t>1999</a:t>
            </a:r>
          </a:p>
          <a:p>
            <a:pPr marL="356959" indent="-356959">
              <a:buFont typeface="Arial" pitchFamily="34" charset="0"/>
              <a:buChar char="•"/>
            </a:pPr>
            <a:endParaRPr lang="en-US" sz="3000" b="1" dirty="0"/>
          </a:p>
          <a:p>
            <a:pPr marL="356959" indent="-356959">
              <a:buFont typeface="Arial" pitchFamily="34" charset="0"/>
              <a:buChar char="•"/>
            </a:pPr>
            <a:r>
              <a:rPr lang="en-US" sz="3000" b="1" dirty="0"/>
              <a:t>Initial Effort to Establish a Local Engineering Program thru CSU Fresno--2000-2004</a:t>
            </a:r>
          </a:p>
          <a:p>
            <a:pPr marL="356959" indent="-356959">
              <a:buFont typeface="Arial" pitchFamily="34" charset="0"/>
              <a:buChar char="•"/>
            </a:pPr>
            <a:endParaRPr lang="en-US" sz="3000" b="1" dirty="0">
              <a:solidFill>
                <a:srgbClr val="FF0000"/>
              </a:solidFill>
            </a:endParaRPr>
          </a:p>
          <a:p>
            <a:pPr marL="356959" indent="-356959">
              <a:buFont typeface="Arial" pitchFamily="34" charset="0"/>
              <a:buChar char="•"/>
            </a:pPr>
            <a:r>
              <a:rPr lang="en-US" sz="3000" b="1" dirty="0">
                <a:solidFill>
                  <a:srgbClr val="FF0000"/>
                </a:solidFill>
              </a:rPr>
              <a:t>AVC redesigns existing Math, Physics, Chemistry courses to incorporate Hands-On, Inquiry-Based Learning methods—</a:t>
            </a:r>
            <a:r>
              <a:rPr lang="en-US" sz="3000" b="1" u="sng" dirty="0">
                <a:solidFill>
                  <a:srgbClr val="FF0000"/>
                </a:solidFill>
              </a:rPr>
              <a:t>2001-2004</a:t>
            </a:r>
          </a:p>
          <a:p>
            <a:endParaRPr lang="en-US" sz="3000" b="1" dirty="0">
              <a:solidFill>
                <a:srgbClr val="FF0000"/>
              </a:solidFill>
            </a:endParaRPr>
          </a:p>
          <a:p>
            <a:pPr marL="356959" indent="-356959">
              <a:buFont typeface="Arial" pitchFamily="34" charset="0"/>
              <a:buChar char="•"/>
            </a:pPr>
            <a:r>
              <a:rPr lang="en-US" sz="3000" b="1" dirty="0"/>
              <a:t>AVC offers annual Summer Training Academies for K-12 STEM teachers –</a:t>
            </a:r>
            <a:r>
              <a:rPr lang="en-US" sz="3000" b="1" u="sng" dirty="0"/>
              <a:t>2004-2006</a:t>
            </a:r>
          </a:p>
          <a:p>
            <a:pPr marL="356959" indent="-356959">
              <a:buFont typeface="Arial" pitchFamily="34" charset="0"/>
              <a:buChar char="•"/>
            </a:pPr>
            <a:endParaRPr lang="en-US" sz="3000" b="1" dirty="0"/>
          </a:p>
          <a:p>
            <a:pPr marL="356959" indent="-356959">
              <a:buFont typeface="Arial" pitchFamily="34" charset="0"/>
              <a:buChar char="•"/>
            </a:pPr>
            <a:endParaRPr lang="en-US" dirty="0"/>
          </a:p>
          <a:p>
            <a:endParaRPr lang="en-US" dirty="0"/>
          </a:p>
        </p:txBody>
      </p:sp>
      <p:sp>
        <p:nvSpPr>
          <p:cNvPr id="3" name="Slide Number Placeholder 2"/>
          <p:cNvSpPr>
            <a:spLocks noGrp="1"/>
          </p:cNvSpPr>
          <p:nvPr>
            <p:ph type="sldNum" sz="quarter" idx="12"/>
          </p:nvPr>
        </p:nvSpPr>
        <p:spPr/>
        <p:txBody>
          <a:bodyPr/>
          <a:lstStyle/>
          <a:p>
            <a:fld id="{30E18C94-9F18-4FC7-AFF7-466F35495B58}" type="slidenum">
              <a:rPr lang="en-US" smtClean="0"/>
              <a:t>4</a:t>
            </a:fld>
            <a:endParaRPr lang="en-US"/>
          </a:p>
        </p:txBody>
      </p:sp>
    </p:spTree>
    <p:extLst>
      <p:ext uri="{BB962C8B-B14F-4D97-AF65-F5344CB8AC3E}">
        <p14:creationId xmlns:p14="http://schemas.microsoft.com/office/powerpoint/2010/main" val="6980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094566" y="267497"/>
            <a:ext cx="10033515" cy="723103"/>
          </a:xfrm>
          <a:prstGeom prst="rect">
            <a:avLst/>
          </a:prstGeom>
          <a:noFill/>
          <a:ln>
            <a:noFill/>
          </a:ln>
        </p:spPr>
        <p:txBody>
          <a:bodyPr lIns="114208" tIns="57088" rIns="114208" bIns="57088" anchor="b" anchorCtr="0">
            <a:noAutofit/>
          </a:bodyPr>
          <a:lstStyle/>
          <a:p>
            <a:pPr>
              <a:lnSpc>
                <a:spcPct val="85000"/>
              </a:lnSpc>
              <a:spcBef>
                <a:spcPts val="0"/>
              </a:spcBef>
              <a:buClr>
                <a:srgbClr val="3F3F3F"/>
              </a:buClr>
              <a:buSzPct val="25000"/>
            </a:pPr>
            <a:r>
              <a:rPr lang="en-US" sz="6000" dirty="0">
                <a:solidFill>
                  <a:srgbClr val="3F3F3F"/>
                </a:solidFill>
                <a:latin typeface="Calibri"/>
                <a:ea typeface="Calibri"/>
                <a:cs typeface="Calibri"/>
                <a:sym typeface="Calibri"/>
              </a:rPr>
              <a:t>How do I get Involved?</a:t>
            </a:r>
          </a:p>
        </p:txBody>
      </p:sp>
      <p:sp>
        <p:nvSpPr>
          <p:cNvPr id="176" name="Shape 176"/>
          <p:cNvSpPr txBox="1">
            <a:spLocks noGrp="1"/>
          </p:cNvSpPr>
          <p:nvPr>
            <p:ph type="body" idx="1"/>
          </p:nvPr>
        </p:nvSpPr>
        <p:spPr>
          <a:xfrm>
            <a:off x="658666" y="990600"/>
            <a:ext cx="10957625" cy="5105400"/>
          </a:xfrm>
          <a:prstGeom prst="rect">
            <a:avLst/>
          </a:prstGeom>
          <a:noFill/>
          <a:ln>
            <a:noFill/>
          </a:ln>
        </p:spPr>
        <p:txBody>
          <a:bodyPr lIns="0" tIns="57088" rIns="0" bIns="57088" anchor="t" anchorCtr="0">
            <a:noAutofit/>
          </a:bodyPr>
          <a:lstStyle/>
          <a:p>
            <a:pPr marL="114227" indent="-114227">
              <a:lnSpc>
                <a:spcPct val="80000"/>
              </a:lnSpc>
              <a:spcBef>
                <a:spcPts val="0"/>
              </a:spcBef>
              <a:buClr>
                <a:schemeClr val="accent1"/>
              </a:buClr>
              <a:buSzPct val="99615"/>
              <a:buFont typeface="Noto Symbol"/>
              <a:buChar char="❑"/>
            </a:pPr>
            <a:r>
              <a:rPr lang="en-US" sz="2400" dirty="0">
                <a:solidFill>
                  <a:srgbClr val="3F3F3F"/>
                </a:solidFill>
                <a:latin typeface="Calibri"/>
                <a:ea typeface="Calibri"/>
                <a:cs typeface="Calibri"/>
                <a:sym typeface="Calibri"/>
              </a:rPr>
              <a:t>Come to a Meeting:</a:t>
            </a:r>
          </a:p>
          <a:p>
            <a:pPr marL="479753" lvl="1" indent="-241780">
              <a:lnSpc>
                <a:spcPct val="80000"/>
              </a:lnSpc>
              <a:spcBef>
                <a:spcPts val="500"/>
              </a:spcBef>
              <a:buSzPct val="100208"/>
              <a:buFont typeface="Noto Symbol"/>
              <a:buChar char="❑"/>
            </a:pPr>
            <a:r>
              <a:rPr lang="en-US" sz="2400" dirty="0">
                <a:solidFill>
                  <a:srgbClr val="3F3F3F"/>
                </a:solidFill>
                <a:latin typeface="Calibri"/>
                <a:ea typeface="Calibri"/>
                <a:cs typeface="Calibri"/>
                <a:sym typeface="Calibri"/>
              </a:rPr>
              <a:t>Next meeting is 12th</a:t>
            </a:r>
            <a:r>
              <a:rPr lang="en-US" sz="2400" dirty="0"/>
              <a:t> November, 3:30pm, AVUHSD Palmdale Conference Center (2nd Thursday, rotating locations)</a:t>
            </a:r>
            <a:r>
              <a:rPr lang="en-US" sz="2400" dirty="0">
                <a:solidFill>
                  <a:srgbClr val="3F3F3F"/>
                </a:solidFill>
                <a:latin typeface="Calibri"/>
                <a:ea typeface="Calibri"/>
                <a:cs typeface="Calibri"/>
                <a:sym typeface="Calibri"/>
              </a:rPr>
              <a:t> </a:t>
            </a:r>
          </a:p>
          <a:p>
            <a:pPr marL="114227" indent="-114227">
              <a:lnSpc>
                <a:spcPct val="80000"/>
              </a:lnSpc>
              <a:spcBef>
                <a:spcPts val="1999"/>
              </a:spcBef>
              <a:buClr>
                <a:schemeClr val="accent1"/>
              </a:buClr>
              <a:buSzPct val="99615"/>
              <a:buFont typeface="Noto Symbol"/>
              <a:buChar char="❑"/>
            </a:pPr>
            <a:r>
              <a:rPr lang="en-US" sz="2400" dirty="0">
                <a:solidFill>
                  <a:srgbClr val="3F3F3F"/>
                </a:solidFill>
                <a:latin typeface="Calibri"/>
                <a:ea typeface="Calibri"/>
                <a:cs typeface="Calibri"/>
                <a:sym typeface="Calibri"/>
              </a:rPr>
              <a:t>Send a “Letter of Support” letting us know your organization supports STEM and would like to join us in supporting </a:t>
            </a:r>
            <a:r>
              <a:rPr lang="en-US" sz="2400" dirty="0"/>
              <a:t>network goals and objectives</a:t>
            </a:r>
            <a:r>
              <a:rPr lang="en-US" sz="2400" dirty="0">
                <a:solidFill>
                  <a:srgbClr val="3F3F3F"/>
                </a:solidFill>
                <a:latin typeface="Calibri"/>
                <a:ea typeface="Calibri"/>
                <a:cs typeface="Calibri"/>
                <a:sym typeface="Calibri"/>
              </a:rPr>
              <a:t>.</a:t>
            </a:r>
          </a:p>
          <a:p>
            <a:pPr marL="114227" indent="-114227">
              <a:lnSpc>
                <a:spcPct val="80000"/>
              </a:lnSpc>
              <a:spcBef>
                <a:spcPts val="1749"/>
              </a:spcBef>
              <a:buClr>
                <a:schemeClr val="accent1"/>
              </a:buClr>
              <a:buSzPct val="99615"/>
              <a:buFont typeface="Noto Symbol"/>
              <a:buChar char="❑"/>
            </a:pPr>
            <a:r>
              <a:rPr lang="en-US" sz="2400" dirty="0">
                <a:solidFill>
                  <a:srgbClr val="3F3F3F"/>
                </a:solidFill>
                <a:latin typeface="Calibri"/>
                <a:ea typeface="Calibri"/>
                <a:cs typeface="Calibri"/>
                <a:sym typeface="Calibri"/>
              </a:rPr>
              <a:t>Contact one of the Steering Committee Members (wearing </a:t>
            </a:r>
            <a:r>
              <a:rPr lang="en-US" sz="2400" dirty="0"/>
              <a:t>“Ask Me About” buttons)</a:t>
            </a:r>
            <a:r>
              <a:rPr lang="en-US" sz="2400" dirty="0">
                <a:solidFill>
                  <a:srgbClr val="3F3F3F"/>
                </a:solidFill>
                <a:latin typeface="Calibri"/>
                <a:ea typeface="Calibri"/>
                <a:cs typeface="Calibri"/>
                <a:sym typeface="Calibri"/>
              </a:rPr>
              <a:t>:</a:t>
            </a:r>
          </a:p>
          <a:p>
            <a:pPr lvl="1" indent="-241780">
              <a:lnSpc>
                <a:spcPct val="80000"/>
              </a:lnSpc>
              <a:spcBef>
                <a:spcPts val="500"/>
              </a:spcBef>
              <a:buSzPct val="100208"/>
              <a:buFont typeface="Noto Symbol"/>
              <a:buChar char="❑"/>
            </a:pPr>
            <a:r>
              <a:rPr lang="en-US" sz="2400" i="1" dirty="0"/>
              <a:t>Randy Scott </a:t>
            </a:r>
            <a:r>
              <a:rPr lang="en-US" sz="2400" dirty="0"/>
              <a:t>– AV Board of Trade – rscott@antelecom.net</a:t>
            </a:r>
          </a:p>
          <a:p>
            <a:pPr lvl="1" indent="-241780">
              <a:lnSpc>
                <a:spcPct val="80000"/>
              </a:lnSpc>
              <a:spcBef>
                <a:spcPts val="500"/>
              </a:spcBef>
              <a:buSzPct val="100208"/>
              <a:buFont typeface="Noto Symbol"/>
              <a:buChar char="❑"/>
            </a:pPr>
            <a:r>
              <a:rPr lang="en-US" sz="2400" i="1" dirty="0"/>
              <a:t>Shaun Smith </a:t>
            </a:r>
            <a:r>
              <a:rPr lang="en-US" sz="2400" dirty="0"/>
              <a:t>– AERO Institute - shaun.smith@nasa.gov</a:t>
            </a:r>
          </a:p>
          <a:p>
            <a:pPr lvl="1" indent="-241780">
              <a:lnSpc>
                <a:spcPct val="80000"/>
              </a:lnSpc>
              <a:spcBef>
                <a:spcPts val="500"/>
              </a:spcBef>
              <a:buSzPct val="100208"/>
              <a:buFont typeface="Noto Symbol"/>
              <a:buChar char="❑"/>
            </a:pPr>
            <a:r>
              <a:rPr lang="en-US" sz="2400" i="1" dirty="0"/>
              <a:t>Les Uhazy </a:t>
            </a:r>
            <a:r>
              <a:rPr lang="en-US" sz="2400" dirty="0"/>
              <a:t>– Antelope Valley College - luhazy@avc.edu</a:t>
            </a:r>
          </a:p>
          <a:p>
            <a:pPr marL="479753" lvl="1" indent="-241780">
              <a:lnSpc>
                <a:spcPct val="80000"/>
              </a:lnSpc>
              <a:spcBef>
                <a:spcPts val="500"/>
              </a:spcBef>
              <a:buSzPct val="100208"/>
              <a:buFont typeface="Noto Symbol"/>
              <a:buChar char="❑"/>
            </a:pPr>
            <a:r>
              <a:rPr lang="en-US" sz="2400" i="1" dirty="0"/>
              <a:t>Kriss Vanderhyde </a:t>
            </a:r>
            <a:r>
              <a:rPr lang="en-US" sz="2400" dirty="0"/>
              <a:t>– Air Force Research Laboratory – </a:t>
            </a:r>
            <a:r>
              <a:rPr lang="en-US" sz="2400" dirty="0" err="1"/>
              <a:t>kriss.vanderhyde@us.af.mil</a:t>
            </a:r>
            <a:endParaRPr lang="en-US" sz="2400" dirty="0"/>
          </a:p>
          <a:p>
            <a:pPr lvl="1" indent="-241780">
              <a:lnSpc>
                <a:spcPct val="80000"/>
              </a:lnSpc>
              <a:spcBef>
                <a:spcPts val="500"/>
              </a:spcBef>
              <a:buSzPct val="100208"/>
              <a:buFont typeface="Noto Symbol"/>
              <a:buChar char="❑"/>
            </a:pPr>
            <a:r>
              <a:rPr lang="en-US" sz="2400" i="1" dirty="0">
                <a:solidFill>
                  <a:srgbClr val="3F3F3F"/>
                </a:solidFill>
                <a:latin typeface="Calibri"/>
                <a:ea typeface="Calibri"/>
                <a:cs typeface="Calibri"/>
                <a:sym typeface="Calibri"/>
              </a:rPr>
              <a:t>Diane Walker </a:t>
            </a:r>
            <a:r>
              <a:rPr lang="en-US" sz="2400" dirty="0">
                <a:solidFill>
                  <a:srgbClr val="3F3F3F"/>
                </a:solidFill>
                <a:latin typeface="Calibri"/>
                <a:ea typeface="Calibri"/>
                <a:cs typeface="Calibri"/>
                <a:sym typeface="Calibri"/>
              </a:rPr>
              <a:t>– AV Union High School District - </a:t>
            </a:r>
            <a:r>
              <a:rPr lang="en-US" sz="2400" dirty="0"/>
              <a:t>DWalker@avhsd.org</a:t>
            </a:r>
            <a:endParaRPr lang="en-US" sz="2400" dirty="0">
              <a:solidFill>
                <a:srgbClr val="3F3F3F"/>
              </a:solidFill>
              <a:latin typeface="Calibri"/>
              <a:ea typeface="Calibri"/>
              <a:cs typeface="Calibri"/>
              <a:sym typeface="Calibri"/>
            </a:endParaRPr>
          </a:p>
          <a:p>
            <a:pPr lvl="1" indent="-241780">
              <a:lnSpc>
                <a:spcPct val="80000"/>
              </a:lnSpc>
              <a:spcBef>
                <a:spcPts val="750"/>
              </a:spcBef>
              <a:buSzPct val="100208"/>
              <a:buFont typeface="Noto Symbol"/>
              <a:buChar char="❑"/>
            </a:pPr>
            <a:r>
              <a:rPr lang="en-US" sz="2400" i="1" dirty="0">
                <a:solidFill>
                  <a:srgbClr val="3F3F3F"/>
                </a:solidFill>
                <a:latin typeface="Calibri"/>
                <a:ea typeface="Calibri"/>
                <a:cs typeface="Calibri"/>
                <a:sym typeface="Calibri"/>
              </a:rPr>
              <a:t>Gary </a:t>
            </a:r>
            <a:r>
              <a:rPr lang="en-US" sz="2400" i="1" dirty="0" err="1">
                <a:solidFill>
                  <a:srgbClr val="3F3F3F"/>
                </a:solidFill>
                <a:latin typeface="Calibri"/>
                <a:ea typeface="Calibri"/>
                <a:cs typeface="Calibri"/>
                <a:sym typeface="Calibri"/>
              </a:rPr>
              <a:t>Widdison</a:t>
            </a:r>
            <a:r>
              <a:rPr lang="en-US" sz="2400" i="1" dirty="0">
                <a:solidFill>
                  <a:srgbClr val="3F3F3F"/>
                </a:solidFill>
                <a:latin typeface="Calibri"/>
                <a:ea typeface="Calibri"/>
                <a:cs typeface="Calibri"/>
                <a:sym typeface="Calibri"/>
              </a:rPr>
              <a:t> </a:t>
            </a:r>
            <a:r>
              <a:rPr lang="en-US" sz="2400" dirty="0">
                <a:solidFill>
                  <a:srgbClr val="3F3F3F"/>
                </a:solidFill>
                <a:latin typeface="Calibri"/>
                <a:ea typeface="Calibri"/>
                <a:cs typeface="Calibri"/>
                <a:sym typeface="Calibri"/>
              </a:rPr>
              <a:t>– LA County Office of Education - </a:t>
            </a:r>
            <a:r>
              <a:rPr lang="en-US" sz="2400" dirty="0"/>
              <a:t>Widdison_Gary@lacoe.edu</a:t>
            </a:r>
            <a:endParaRPr lang="en-US" sz="24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349421437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500"/>
                                        <p:tgtEl>
                                          <p:spTgt spid="1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6">
                                            <p:txEl>
                                              <p:pRg st="1" end="1"/>
                                            </p:txEl>
                                          </p:spTgt>
                                        </p:tgtEl>
                                        <p:attrNameLst>
                                          <p:attrName>style.visibility</p:attrName>
                                        </p:attrNameLst>
                                      </p:cBhvr>
                                      <p:to>
                                        <p:strVal val="visible"/>
                                      </p:to>
                                    </p:set>
                                    <p:animEffect transition="in" filter="fade">
                                      <p:cBhvr>
                                        <p:cTn id="10" dur="500"/>
                                        <p:tgtEl>
                                          <p:spTgt spid="17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6">
                                            <p:txEl>
                                              <p:pRg st="2" end="2"/>
                                            </p:txEl>
                                          </p:spTgt>
                                        </p:tgtEl>
                                        <p:attrNameLst>
                                          <p:attrName>style.visibility</p:attrName>
                                        </p:attrNameLst>
                                      </p:cBhvr>
                                      <p:to>
                                        <p:strVal val="visible"/>
                                      </p:to>
                                    </p:set>
                                    <p:animEffect transition="in" filter="fade">
                                      <p:cBhvr>
                                        <p:cTn id="13" dur="500"/>
                                        <p:tgtEl>
                                          <p:spTgt spid="17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6">
                                            <p:txEl>
                                              <p:pRg st="3" end="3"/>
                                            </p:txEl>
                                          </p:spTgt>
                                        </p:tgtEl>
                                        <p:attrNameLst>
                                          <p:attrName>style.visibility</p:attrName>
                                        </p:attrNameLst>
                                      </p:cBhvr>
                                      <p:to>
                                        <p:strVal val="visible"/>
                                      </p:to>
                                    </p:set>
                                    <p:animEffect transition="in" filter="fade">
                                      <p:cBhvr>
                                        <p:cTn id="16" dur="500"/>
                                        <p:tgtEl>
                                          <p:spTgt spid="17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6">
                                            <p:txEl>
                                              <p:pRg st="4" end="4"/>
                                            </p:txEl>
                                          </p:spTgt>
                                        </p:tgtEl>
                                        <p:attrNameLst>
                                          <p:attrName>style.visibility</p:attrName>
                                        </p:attrNameLst>
                                      </p:cBhvr>
                                      <p:to>
                                        <p:strVal val="visible"/>
                                      </p:to>
                                    </p:set>
                                    <p:animEffect transition="in" filter="fade">
                                      <p:cBhvr>
                                        <p:cTn id="19" dur="500"/>
                                        <p:tgtEl>
                                          <p:spTgt spid="17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6">
                                            <p:txEl>
                                              <p:pRg st="5" end="5"/>
                                            </p:txEl>
                                          </p:spTgt>
                                        </p:tgtEl>
                                        <p:attrNameLst>
                                          <p:attrName>style.visibility</p:attrName>
                                        </p:attrNameLst>
                                      </p:cBhvr>
                                      <p:to>
                                        <p:strVal val="visible"/>
                                      </p:to>
                                    </p:set>
                                    <p:animEffect transition="in" filter="fade">
                                      <p:cBhvr>
                                        <p:cTn id="22" dur="500"/>
                                        <p:tgtEl>
                                          <p:spTgt spid="17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6">
                                            <p:txEl>
                                              <p:pRg st="6" end="6"/>
                                            </p:txEl>
                                          </p:spTgt>
                                        </p:tgtEl>
                                        <p:attrNameLst>
                                          <p:attrName>style.visibility</p:attrName>
                                        </p:attrNameLst>
                                      </p:cBhvr>
                                      <p:to>
                                        <p:strVal val="visible"/>
                                      </p:to>
                                    </p:set>
                                    <p:animEffect transition="in" filter="fade">
                                      <p:cBhvr>
                                        <p:cTn id="25" dur="500"/>
                                        <p:tgtEl>
                                          <p:spTgt spid="17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6">
                                            <p:txEl>
                                              <p:pRg st="7" end="7"/>
                                            </p:txEl>
                                          </p:spTgt>
                                        </p:tgtEl>
                                        <p:attrNameLst>
                                          <p:attrName>style.visibility</p:attrName>
                                        </p:attrNameLst>
                                      </p:cBhvr>
                                      <p:to>
                                        <p:strVal val="visible"/>
                                      </p:to>
                                    </p:set>
                                    <p:animEffect transition="in" filter="fade">
                                      <p:cBhvr>
                                        <p:cTn id="28" dur="500"/>
                                        <p:tgtEl>
                                          <p:spTgt spid="17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6">
                                            <p:txEl>
                                              <p:pRg st="8" end="8"/>
                                            </p:txEl>
                                          </p:spTgt>
                                        </p:tgtEl>
                                        <p:attrNameLst>
                                          <p:attrName>style.visibility</p:attrName>
                                        </p:attrNameLst>
                                      </p:cBhvr>
                                      <p:to>
                                        <p:strVal val="visible"/>
                                      </p:to>
                                    </p:set>
                                    <p:animEffect transition="in" filter="fade">
                                      <p:cBhvr>
                                        <p:cTn id="31" dur="500"/>
                                        <p:tgtEl>
                                          <p:spTgt spid="176">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6">
                                            <p:txEl>
                                              <p:pRg st="9" end="9"/>
                                            </p:txEl>
                                          </p:spTgt>
                                        </p:tgtEl>
                                        <p:attrNameLst>
                                          <p:attrName>style.visibility</p:attrName>
                                        </p:attrNameLst>
                                      </p:cBhvr>
                                      <p:to>
                                        <p:strVal val="visible"/>
                                      </p:to>
                                    </p:set>
                                    <p:animEffect transition="in" filter="fade">
                                      <p:cBhvr>
                                        <p:cTn id="34" dur="500"/>
                                        <p:tgtEl>
                                          <p:spTgt spid="17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Lab ENSPIRE Program</a:t>
            </a:r>
            <a:endParaRPr lang="en-US" dirty="0"/>
          </a:p>
        </p:txBody>
      </p:sp>
      <p:sp>
        <p:nvSpPr>
          <p:cNvPr id="3" name="Text Placeholder 2"/>
          <p:cNvSpPr>
            <a:spLocks noGrp="1"/>
          </p:cNvSpPr>
          <p:nvPr>
            <p:ph idx="1"/>
          </p:nvPr>
        </p:nvSpPr>
        <p:spPr/>
        <p:txBody>
          <a:bodyPr>
            <a:normAutofit lnSpcReduction="10000"/>
          </a:bodyPr>
          <a:lstStyle/>
          <a:p>
            <a:r>
              <a:rPr lang="en-US" dirty="0" smtClean="0"/>
              <a:t>Looking to fund Proposals for Next-Generation STEM Innovation from:</a:t>
            </a:r>
          </a:p>
          <a:p>
            <a:pPr lvl="1"/>
            <a:r>
              <a:rPr lang="en-US" dirty="0" smtClean="0"/>
              <a:t>Students</a:t>
            </a:r>
          </a:p>
          <a:p>
            <a:pPr lvl="1"/>
            <a:r>
              <a:rPr lang="en-US" dirty="0" smtClean="0"/>
              <a:t>Teachers</a:t>
            </a:r>
          </a:p>
          <a:p>
            <a:pPr lvl="1"/>
            <a:r>
              <a:rPr lang="en-US" dirty="0" smtClean="0"/>
              <a:t>Schools</a:t>
            </a:r>
          </a:p>
          <a:p>
            <a:pPr lvl="1"/>
            <a:r>
              <a:rPr lang="en-US" dirty="0" smtClean="0"/>
              <a:t>Districts</a:t>
            </a:r>
          </a:p>
          <a:p>
            <a:r>
              <a:rPr lang="en-US" dirty="0" smtClean="0"/>
              <a:t>Contact: Mr. Kriss Vander Hyde</a:t>
            </a:r>
          </a:p>
          <a:p>
            <a:pPr lvl="1"/>
            <a:r>
              <a:rPr lang="en-US" dirty="0" smtClean="0">
                <a:hlinkClick r:id="rId2"/>
              </a:rPr>
              <a:t>kriss.vanderhyde@us.af.mil</a:t>
            </a:r>
            <a:r>
              <a:rPr lang="en-US" dirty="0" smtClean="0"/>
              <a:t> or 661-275-5429</a:t>
            </a:r>
            <a:endParaRPr lang="en-US" dirty="0"/>
          </a:p>
        </p:txBody>
      </p:sp>
    </p:spTree>
    <p:extLst>
      <p:ext uri="{BB962C8B-B14F-4D97-AF65-F5344CB8AC3E}">
        <p14:creationId xmlns:p14="http://schemas.microsoft.com/office/powerpoint/2010/main" val="1951810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 High School Camps</a:t>
            </a:r>
            <a:endParaRPr lang="en-US" dirty="0"/>
          </a:p>
        </p:txBody>
      </p:sp>
      <p:sp>
        <p:nvSpPr>
          <p:cNvPr id="4" name="Slide Number Placeholder 3"/>
          <p:cNvSpPr>
            <a:spLocks noGrp="1"/>
          </p:cNvSpPr>
          <p:nvPr>
            <p:ph type="sldNum" sz="quarter" idx="12"/>
          </p:nvPr>
        </p:nvSpPr>
        <p:spPr/>
        <p:txBody>
          <a:bodyPr/>
          <a:lstStyle/>
          <a:p>
            <a:fld id="{30E18C94-9F18-4FC7-AFF7-466F35495B58}" type="slidenum">
              <a:rPr lang="en-US" smtClean="0"/>
              <a:t>42</a:t>
            </a:fld>
            <a:endParaRPr lang="en-US"/>
          </a:p>
        </p:txBody>
      </p:sp>
      <p:sp>
        <p:nvSpPr>
          <p:cNvPr id="5" name="Rectangle 4"/>
          <p:cNvSpPr/>
          <p:nvPr/>
        </p:nvSpPr>
        <p:spPr>
          <a:xfrm>
            <a:off x="823119" y="2307848"/>
            <a:ext cx="8297069" cy="1446550"/>
          </a:xfrm>
          <a:prstGeom prst="rect">
            <a:avLst/>
          </a:prstGeom>
        </p:spPr>
        <p:txBody>
          <a:bodyPr wrap="square">
            <a:spAutoFit/>
          </a:bodyPr>
          <a:lstStyle/>
          <a:p>
            <a:endParaRPr lang="en-US" dirty="0"/>
          </a:p>
          <a:p>
            <a:r>
              <a:rPr lang="en-US" u="sng" dirty="0" smtClean="0">
                <a:hlinkClick r:id="rId2"/>
              </a:rPr>
              <a:t>Knight High School Gateway Camp 2015</a:t>
            </a:r>
            <a:endParaRPr lang="en-US" u="sng" dirty="0" smtClean="0"/>
          </a:p>
          <a:p>
            <a:endParaRPr lang="en-US" u="sng" dirty="0">
              <a:hlinkClick r:id="rId2"/>
            </a:endParaRPr>
          </a:p>
          <a:p>
            <a:r>
              <a:rPr lang="en-US" u="sng" dirty="0" smtClean="0">
                <a:hlinkClick r:id="rId3"/>
              </a:rPr>
              <a:t>Knight High School-Summ3r Camp 2015</a:t>
            </a:r>
            <a:endParaRPr lang="en-US" u="sng" dirty="0">
              <a:hlinkClick r:id="rId3"/>
            </a:endParaRPr>
          </a:p>
        </p:txBody>
      </p:sp>
    </p:spTree>
    <p:extLst>
      <p:ext uri="{BB962C8B-B14F-4D97-AF65-F5344CB8AC3E}">
        <p14:creationId xmlns:p14="http://schemas.microsoft.com/office/powerpoint/2010/main" val="2229423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Annual AV STEMposium</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8:40—9:10 am-----Director’s Update---Christos Valiotis, AVC</a:t>
            </a:r>
          </a:p>
          <a:p>
            <a:pPr marL="0" indent="0">
              <a:buNone/>
            </a:pPr>
            <a:r>
              <a:rPr lang="en-US" b="1" dirty="0"/>
              <a:t> </a:t>
            </a:r>
          </a:p>
          <a:p>
            <a:pPr marL="0" indent="0">
              <a:buNone/>
            </a:pPr>
            <a:r>
              <a:rPr lang="en-US" dirty="0" smtClean="0"/>
              <a:t>9</a:t>
            </a:r>
            <a:r>
              <a:rPr lang="en-US" dirty="0"/>
              <a:t>:10---9:30 am-----CSULB AV Engineering Program Update---Ken </a:t>
            </a:r>
            <a:r>
              <a:rPr lang="en-US" dirty="0" err="1"/>
              <a:t>Santarelli</a:t>
            </a:r>
            <a:r>
              <a:rPr lang="en-US" dirty="0"/>
              <a:t>, CSULB</a:t>
            </a:r>
          </a:p>
          <a:p>
            <a:pPr marL="0" indent="0">
              <a:buNone/>
            </a:pPr>
            <a:r>
              <a:rPr lang="en-US" sz="2200" dirty="0"/>
              <a:t> </a:t>
            </a:r>
          </a:p>
          <a:p>
            <a:pPr marL="0" indent="0">
              <a:buNone/>
            </a:pPr>
            <a:r>
              <a:rPr lang="en-US" dirty="0" smtClean="0"/>
              <a:t>9</a:t>
            </a:r>
            <a:r>
              <a:rPr lang="en-US" dirty="0"/>
              <a:t>:30---9:55 am-----California STEM Learning Network- AV-East Kern Update </a:t>
            </a:r>
          </a:p>
          <a:p>
            <a:pPr marL="0" indent="0">
              <a:buNone/>
            </a:pPr>
            <a:r>
              <a:rPr lang="en-US" dirty="0"/>
              <a:t>		       Kriss Vanderhyde, Ed. Outreach Manager, Air Force Research Lab</a:t>
            </a:r>
          </a:p>
          <a:p>
            <a:pPr marL="0" indent="0">
              <a:buNone/>
            </a:pPr>
            <a:r>
              <a:rPr lang="en-US" dirty="0"/>
              <a:t>		</a:t>
            </a:r>
            <a:r>
              <a:rPr lang="en-US" dirty="0" smtClean="0"/>
              <a:t>Diane </a:t>
            </a:r>
            <a:r>
              <a:rPr lang="en-US" dirty="0"/>
              <a:t>Walker, Coordinator of College &amp; Career Readiness, AVUHSD </a:t>
            </a:r>
          </a:p>
          <a:p>
            <a:pPr marL="0" indent="0">
              <a:buNone/>
            </a:pPr>
            <a:r>
              <a:rPr lang="en-US" dirty="0"/>
              <a:t> </a:t>
            </a:r>
          </a:p>
          <a:p>
            <a:pPr marL="0" indent="0">
              <a:buNone/>
            </a:pPr>
            <a:r>
              <a:rPr lang="en-US" dirty="0"/>
              <a:t> </a:t>
            </a:r>
            <a:r>
              <a:rPr lang="en-US" sz="3600" b="1" dirty="0" smtClean="0"/>
              <a:t>9</a:t>
            </a:r>
            <a:r>
              <a:rPr lang="en-US" sz="3600" b="1" dirty="0"/>
              <a:t>:55---10:10 am-----Break</a:t>
            </a:r>
          </a:p>
          <a:p>
            <a:pPr marL="0" indent="0">
              <a:buNone/>
            </a:pPr>
            <a:r>
              <a:rPr lang="en-US" sz="3600" b="1" dirty="0" smtClean="0"/>
              <a:t> </a:t>
            </a:r>
            <a:r>
              <a:rPr lang="en-US" sz="3600" b="1" dirty="0"/>
              <a:t>10:10---10:40 am-----Science Education for 21st Century Skills---Wes </a:t>
            </a:r>
            <a:r>
              <a:rPr lang="en-US" sz="3600" b="1" dirty="0" err="1"/>
              <a:t>Farno</a:t>
            </a:r>
            <a:r>
              <a:rPr lang="en-US" sz="3600" b="1" dirty="0"/>
              <a:t>, 29:11 Strategies</a:t>
            </a:r>
          </a:p>
          <a:p>
            <a:pPr marL="0" indent="0">
              <a:buNone/>
            </a:pPr>
            <a:r>
              <a:rPr lang="en-US" dirty="0"/>
              <a:t> </a:t>
            </a:r>
          </a:p>
          <a:p>
            <a:pPr marL="0" indent="0">
              <a:buNone/>
            </a:pPr>
            <a:r>
              <a:rPr lang="en-US" dirty="0"/>
              <a:t>  10:45---11:15 am-----NASA Undergraduate Research Initiative, Al Bowers, Chief     Scientist, NASA Armstrong </a:t>
            </a:r>
          </a:p>
          <a:p>
            <a:pPr marL="0" indent="0">
              <a:buNone/>
            </a:pPr>
            <a:endParaRPr lang="en-US" dirty="0"/>
          </a:p>
        </p:txBody>
      </p:sp>
      <p:sp>
        <p:nvSpPr>
          <p:cNvPr id="4" name="Slide Number Placeholder 3"/>
          <p:cNvSpPr>
            <a:spLocks noGrp="1"/>
          </p:cNvSpPr>
          <p:nvPr>
            <p:ph type="sldNum" sz="quarter" idx="12"/>
          </p:nvPr>
        </p:nvSpPr>
        <p:spPr/>
        <p:txBody>
          <a:bodyPr/>
          <a:lstStyle/>
          <a:p>
            <a:fld id="{30E18C94-9F18-4FC7-AFF7-466F35495B58}" type="slidenum">
              <a:rPr lang="en-US" smtClean="0"/>
              <a:t>43</a:t>
            </a:fld>
            <a:endParaRPr lang="en-US"/>
          </a:p>
        </p:txBody>
      </p:sp>
    </p:spTree>
    <p:extLst>
      <p:ext uri="{BB962C8B-B14F-4D97-AF65-F5344CB8AC3E}">
        <p14:creationId xmlns:p14="http://schemas.microsoft.com/office/powerpoint/2010/main" val="4160710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Annual AV STEMposium</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8:40—9:10 am-----Director’s Update---Christos Valiotis, AVC</a:t>
            </a:r>
          </a:p>
          <a:p>
            <a:pPr marL="0" indent="0">
              <a:buNone/>
            </a:pPr>
            <a:r>
              <a:rPr lang="en-US" b="1" dirty="0"/>
              <a:t> </a:t>
            </a:r>
          </a:p>
          <a:p>
            <a:pPr marL="0" indent="0">
              <a:buNone/>
            </a:pPr>
            <a:r>
              <a:rPr lang="en-US" dirty="0" smtClean="0"/>
              <a:t>9</a:t>
            </a:r>
            <a:r>
              <a:rPr lang="en-US" dirty="0"/>
              <a:t>:10---9:30 am-----CSULB AV Engineering Program Update---Ken </a:t>
            </a:r>
            <a:r>
              <a:rPr lang="en-US" dirty="0" err="1"/>
              <a:t>Santarelli</a:t>
            </a:r>
            <a:r>
              <a:rPr lang="en-US" dirty="0"/>
              <a:t>, CSULB</a:t>
            </a:r>
          </a:p>
          <a:p>
            <a:pPr marL="0" indent="0">
              <a:buNone/>
            </a:pPr>
            <a:r>
              <a:rPr lang="en-US" sz="2200" dirty="0"/>
              <a:t> </a:t>
            </a:r>
          </a:p>
          <a:p>
            <a:pPr marL="0" indent="0">
              <a:buNone/>
            </a:pPr>
            <a:r>
              <a:rPr lang="en-US" dirty="0" smtClean="0"/>
              <a:t>9</a:t>
            </a:r>
            <a:r>
              <a:rPr lang="en-US" dirty="0"/>
              <a:t>:30---9:55 am-----California STEM Learning Network- AV-East Kern Update </a:t>
            </a:r>
          </a:p>
          <a:p>
            <a:pPr marL="0" indent="0">
              <a:buNone/>
            </a:pPr>
            <a:r>
              <a:rPr lang="en-US" dirty="0"/>
              <a:t>		       Kriss Vanderhyde, Ed. Outreach Manager, Air Force Research Lab</a:t>
            </a:r>
          </a:p>
          <a:p>
            <a:pPr marL="0" indent="0">
              <a:buNone/>
            </a:pPr>
            <a:r>
              <a:rPr lang="en-US" dirty="0"/>
              <a:t>		</a:t>
            </a:r>
            <a:r>
              <a:rPr lang="en-US" dirty="0" smtClean="0"/>
              <a:t>Diane </a:t>
            </a:r>
            <a:r>
              <a:rPr lang="en-US" dirty="0"/>
              <a:t>Walker, Coordinator of College &amp; Career Readiness, AVUHSD </a:t>
            </a:r>
          </a:p>
          <a:p>
            <a:pPr marL="0" indent="0">
              <a:buNone/>
            </a:pPr>
            <a:r>
              <a:rPr lang="en-US" dirty="0"/>
              <a:t> </a:t>
            </a:r>
          </a:p>
          <a:p>
            <a:pPr marL="0" indent="0">
              <a:buNone/>
            </a:pPr>
            <a:r>
              <a:rPr lang="en-US" sz="3600" dirty="0"/>
              <a:t> </a:t>
            </a:r>
            <a:r>
              <a:rPr lang="en-US" sz="3600" dirty="0" smtClean="0"/>
              <a:t>9</a:t>
            </a:r>
            <a:r>
              <a:rPr lang="en-US" sz="3600" dirty="0"/>
              <a:t>:55---10:10 am-----Break</a:t>
            </a:r>
          </a:p>
          <a:p>
            <a:pPr marL="0" indent="0">
              <a:buNone/>
            </a:pPr>
            <a:r>
              <a:rPr lang="en-US" sz="3600" dirty="0" smtClean="0"/>
              <a:t> </a:t>
            </a:r>
            <a:r>
              <a:rPr lang="en-US" sz="3600" dirty="0"/>
              <a:t>10:10---10:40 am-----Science Education for 21st Century Skills---Wes </a:t>
            </a:r>
            <a:r>
              <a:rPr lang="en-US" sz="3600" dirty="0" err="1"/>
              <a:t>Farno</a:t>
            </a:r>
            <a:r>
              <a:rPr lang="en-US" sz="3600" dirty="0"/>
              <a:t>, 29:11 Strategies</a:t>
            </a:r>
          </a:p>
          <a:p>
            <a:pPr marL="0" indent="0">
              <a:buNone/>
            </a:pPr>
            <a:r>
              <a:rPr lang="en-US" dirty="0"/>
              <a:t> </a:t>
            </a:r>
          </a:p>
          <a:p>
            <a:pPr marL="0" indent="0">
              <a:buNone/>
            </a:pPr>
            <a:r>
              <a:rPr lang="en-US" dirty="0"/>
              <a:t> </a:t>
            </a:r>
            <a:r>
              <a:rPr lang="en-US" sz="4400" b="1" dirty="0"/>
              <a:t> 10:45---11:15 am-----NASA Undergraduate Research </a:t>
            </a:r>
            <a:r>
              <a:rPr lang="en-US" sz="4400" b="1" dirty="0" smtClean="0"/>
              <a:t>Initiative</a:t>
            </a:r>
            <a:r>
              <a:rPr lang="en-US" sz="4400" b="1" dirty="0"/>
              <a:t> </a:t>
            </a:r>
            <a:r>
              <a:rPr lang="en-US" sz="4400" b="1" dirty="0" smtClean="0"/>
              <a:t>- Al </a:t>
            </a:r>
            <a:r>
              <a:rPr lang="en-US" sz="4400" b="1" dirty="0"/>
              <a:t>Bowers, </a:t>
            </a:r>
            <a:r>
              <a:rPr lang="en-US" sz="4400" b="1" dirty="0" smtClean="0"/>
              <a:t>			</a:t>
            </a:r>
            <a:r>
              <a:rPr lang="en-US" sz="3600" b="1" dirty="0" smtClean="0"/>
              <a:t>Chief </a:t>
            </a:r>
            <a:r>
              <a:rPr lang="en-US" sz="3600" b="1" dirty="0"/>
              <a:t>Scientist, NASA Armstrong </a:t>
            </a:r>
            <a:r>
              <a:rPr lang="en-US" sz="3600" b="1" dirty="0" smtClean="0"/>
              <a:t>Research Center</a:t>
            </a:r>
            <a:endParaRPr lang="en-US" sz="3600" b="1" dirty="0"/>
          </a:p>
          <a:p>
            <a:pPr marL="0" indent="0">
              <a:buNone/>
            </a:pPr>
            <a:endParaRPr lang="en-US" dirty="0"/>
          </a:p>
        </p:txBody>
      </p:sp>
      <p:sp>
        <p:nvSpPr>
          <p:cNvPr id="4" name="Slide Number Placeholder 3"/>
          <p:cNvSpPr>
            <a:spLocks noGrp="1"/>
          </p:cNvSpPr>
          <p:nvPr>
            <p:ph type="sldNum" sz="quarter" idx="12"/>
          </p:nvPr>
        </p:nvSpPr>
        <p:spPr/>
        <p:txBody>
          <a:bodyPr/>
          <a:lstStyle/>
          <a:p>
            <a:fld id="{30E18C94-9F18-4FC7-AFF7-466F35495B58}" type="slidenum">
              <a:rPr lang="en-US" smtClean="0"/>
              <a:t>44</a:t>
            </a:fld>
            <a:endParaRPr lang="en-US"/>
          </a:p>
        </p:txBody>
      </p:sp>
    </p:spTree>
    <p:extLst>
      <p:ext uri="{BB962C8B-B14F-4D97-AF65-F5344CB8AC3E}">
        <p14:creationId xmlns:p14="http://schemas.microsoft.com/office/powerpoint/2010/main" val="2439235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Annual AV STEMposium</a:t>
            </a:r>
            <a:endParaRPr lang="en-US" dirty="0"/>
          </a:p>
        </p:txBody>
      </p:sp>
      <p:sp>
        <p:nvSpPr>
          <p:cNvPr id="3" name="Content Placeholder 2"/>
          <p:cNvSpPr>
            <a:spLocks noGrp="1"/>
          </p:cNvSpPr>
          <p:nvPr>
            <p:ph idx="1"/>
          </p:nvPr>
        </p:nvSpPr>
        <p:spPr>
          <a:xfrm>
            <a:off x="213519" y="1806448"/>
            <a:ext cx="11340227" cy="4096512"/>
          </a:xfrm>
        </p:spPr>
        <p:txBody>
          <a:bodyPr>
            <a:normAutofit/>
          </a:bodyPr>
          <a:lstStyle/>
          <a:p>
            <a:pPr marL="0" indent="0">
              <a:buNone/>
            </a:pPr>
            <a:r>
              <a:rPr lang="en-US" b="1" dirty="0"/>
              <a:t>11:15---12:15 pm------K-12 STEM Team </a:t>
            </a:r>
            <a:r>
              <a:rPr lang="en-US" b="1" dirty="0" smtClean="0"/>
              <a:t>Presentations</a:t>
            </a:r>
            <a:endParaRPr lang="en-US" b="1" dirty="0"/>
          </a:p>
          <a:p>
            <a:pPr lvl="1"/>
            <a:r>
              <a:rPr lang="en-US" sz="2800" dirty="0"/>
              <a:t>11:15-11:25------Knight High—</a:t>
            </a:r>
            <a:r>
              <a:rPr lang="en-US" sz="2800" i="1" u="sng" dirty="0"/>
              <a:t>James Stockdale</a:t>
            </a:r>
          </a:p>
          <a:p>
            <a:pPr lvl="1"/>
            <a:r>
              <a:rPr lang="en-US" sz="2800" dirty="0"/>
              <a:t>11:25-11:35------Tehachapi High School--</a:t>
            </a:r>
            <a:r>
              <a:rPr lang="en-US" sz="2800" i="1" u="sng" dirty="0"/>
              <a:t>Danielle Evansic</a:t>
            </a:r>
          </a:p>
          <a:p>
            <a:pPr lvl="1"/>
            <a:r>
              <a:rPr lang="en-US" sz="2800" dirty="0"/>
              <a:t>11:35-11:45------</a:t>
            </a:r>
            <a:r>
              <a:rPr lang="en-US" sz="2800" dirty="0" smtClean="0"/>
              <a:t>The Palmdale Aerospace Academy—</a:t>
            </a:r>
            <a:r>
              <a:rPr lang="en-US" sz="2800" i="1" u="sng" dirty="0"/>
              <a:t>Matt Winheim</a:t>
            </a:r>
          </a:p>
          <a:p>
            <a:pPr lvl="1"/>
            <a:r>
              <a:rPr lang="en-US" sz="2800" dirty="0"/>
              <a:t>11:45-11:55------Palmdale High—</a:t>
            </a:r>
            <a:r>
              <a:rPr lang="en-US" sz="2800" i="1" u="sng" dirty="0"/>
              <a:t>Antek Ignatowitz</a:t>
            </a:r>
          </a:p>
          <a:p>
            <a:pPr lvl="1"/>
            <a:r>
              <a:rPr lang="en-US" sz="2800" dirty="0"/>
              <a:t>11:55-12:05------SOAR High School—</a:t>
            </a:r>
            <a:r>
              <a:rPr lang="en-US" sz="2800" i="1" u="sng" dirty="0"/>
              <a:t>Rachel Thibault</a:t>
            </a:r>
          </a:p>
        </p:txBody>
      </p:sp>
      <p:sp>
        <p:nvSpPr>
          <p:cNvPr id="4" name="Slide Number Placeholder 3"/>
          <p:cNvSpPr>
            <a:spLocks noGrp="1"/>
          </p:cNvSpPr>
          <p:nvPr>
            <p:ph type="sldNum" sz="quarter" idx="12"/>
          </p:nvPr>
        </p:nvSpPr>
        <p:spPr/>
        <p:txBody>
          <a:bodyPr/>
          <a:lstStyle/>
          <a:p>
            <a:fld id="{30E18C94-9F18-4FC7-AFF7-466F35495B58}" type="slidenum">
              <a:rPr lang="en-US" smtClean="0"/>
              <a:t>45</a:t>
            </a:fld>
            <a:endParaRPr lang="en-US"/>
          </a:p>
        </p:txBody>
      </p:sp>
    </p:spTree>
    <p:extLst>
      <p:ext uri="{BB962C8B-B14F-4D97-AF65-F5344CB8AC3E}">
        <p14:creationId xmlns:p14="http://schemas.microsoft.com/office/powerpoint/2010/main" val="3264672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Annual AV STEMposium</a:t>
            </a:r>
            <a:endParaRPr lang="en-US" dirty="0"/>
          </a:p>
        </p:txBody>
      </p:sp>
      <p:sp>
        <p:nvSpPr>
          <p:cNvPr id="3" name="Content Placeholder 2"/>
          <p:cNvSpPr>
            <a:spLocks noGrp="1"/>
          </p:cNvSpPr>
          <p:nvPr>
            <p:ph idx="1"/>
          </p:nvPr>
        </p:nvSpPr>
        <p:spPr>
          <a:xfrm>
            <a:off x="213519" y="1806448"/>
            <a:ext cx="11340227" cy="4096512"/>
          </a:xfrm>
        </p:spPr>
        <p:txBody>
          <a:bodyPr>
            <a:normAutofit/>
          </a:bodyPr>
          <a:lstStyle/>
          <a:p>
            <a:pPr marL="0" indent="0">
              <a:buNone/>
            </a:pPr>
            <a:r>
              <a:rPr lang="en-US" b="1" dirty="0"/>
              <a:t>11:15---12:15 pm------K-12 STEM Team </a:t>
            </a:r>
            <a:r>
              <a:rPr lang="en-US" b="1" dirty="0" smtClean="0"/>
              <a:t>Presentations</a:t>
            </a:r>
            <a:endParaRPr lang="en-US" b="1" dirty="0"/>
          </a:p>
          <a:p>
            <a:pPr lvl="1"/>
            <a:r>
              <a:rPr lang="en-US" sz="2800" dirty="0"/>
              <a:t>11:15-11:25------Knight High—</a:t>
            </a:r>
            <a:r>
              <a:rPr lang="en-US" sz="2800" i="1" u="sng" dirty="0"/>
              <a:t>James Stockdale</a:t>
            </a:r>
          </a:p>
          <a:p>
            <a:pPr lvl="1"/>
            <a:r>
              <a:rPr lang="en-US" sz="2800" dirty="0"/>
              <a:t>11:25-11:35------Tehachapi High School--</a:t>
            </a:r>
            <a:r>
              <a:rPr lang="en-US" sz="2800" i="1" u="sng" dirty="0"/>
              <a:t>Danielle Evansic</a:t>
            </a:r>
          </a:p>
          <a:p>
            <a:pPr lvl="1"/>
            <a:r>
              <a:rPr lang="en-US" sz="2800" dirty="0"/>
              <a:t>11:35-11:45------</a:t>
            </a:r>
            <a:r>
              <a:rPr lang="en-US" sz="2800" dirty="0" smtClean="0"/>
              <a:t>The Palmdale Aerospace Academy—</a:t>
            </a:r>
            <a:r>
              <a:rPr lang="en-US" sz="2800" i="1" u="sng" dirty="0"/>
              <a:t>Matt Winheim</a:t>
            </a:r>
          </a:p>
          <a:p>
            <a:pPr lvl="1"/>
            <a:r>
              <a:rPr lang="en-US" sz="2800" dirty="0"/>
              <a:t>11:45-11:55------Palmdale High—</a:t>
            </a:r>
            <a:r>
              <a:rPr lang="en-US" sz="2800" i="1" u="sng" dirty="0"/>
              <a:t>Antek Ignatowitz</a:t>
            </a:r>
          </a:p>
          <a:p>
            <a:pPr lvl="1"/>
            <a:r>
              <a:rPr lang="en-US" sz="2800" dirty="0"/>
              <a:t>11:55-12:05------SOAR High School—</a:t>
            </a:r>
            <a:r>
              <a:rPr lang="en-US" sz="2800" i="1" u="sng" dirty="0"/>
              <a:t>Rachel Thibault</a:t>
            </a:r>
          </a:p>
        </p:txBody>
      </p:sp>
      <p:sp>
        <p:nvSpPr>
          <p:cNvPr id="4" name="Slide Number Placeholder 3"/>
          <p:cNvSpPr>
            <a:spLocks noGrp="1"/>
          </p:cNvSpPr>
          <p:nvPr>
            <p:ph type="sldNum" sz="quarter" idx="12"/>
          </p:nvPr>
        </p:nvSpPr>
        <p:spPr/>
        <p:txBody>
          <a:bodyPr/>
          <a:lstStyle/>
          <a:p>
            <a:fld id="{30E18C94-9F18-4FC7-AFF7-466F35495B58}" type="slidenum">
              <a:rPr lang="en-US" smtClean="0"/>
              <a:t>46</a:t>
            </a:fld>
            <a:endParaRPr lang="en-US"/>
          </a:p>
        </p:txBody>
      </p:sp>
    </p:spTree>
    <p:extLst>
      <p:ext uri="{BB962C8B-B14F-4D97-AF65-F5344CB8AC3E}">
        <p14:creationId xmlns:p14="http://schemas.microsoft.com/office/powerpoint/2010/main" val="1667830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Annual AV STEMposium</a:t>
            </a:r>
            <a:endParaRPr lang="en-US" dirty="0"/>
          </a:p>
        </p:txBody>
      </p:sp>
      <p:sp>
        <p:nvSpPr>
          <p:cNvPr id="3" name="Content Placeholder 2"/>
          <p:cNvSpPr>
            <a:spLocks noGrp="1"/>
          </p:cNvSpPr>
          <p:nvPr>
            <p:ph idx="1"/>
          </p:nvPr>
        </p:nvSpPr>
        <p:spPr>
          <a:xfrm>
            <a:off x="213519" y="1806448"/>
            <a:ext cx="11340227" cy="4096512"/>
          </a:xfrm>
        </p:spPr>
        <p:txBody>
          <a:bodyPr>
            <a:normAutofit/>
          </a:bodyPr>
          <a:lstStyle/>
          <a:p>
            <a:r>
              <a:rPr lang="en-US" b="1" dirty="0"/>
              <a:t>12:15---Lunch</a:t>
            </a:r>
          </a:p>
          <a:p>
            <a:pPr marL="0" indent="0">
              <a:buNone/>
            </a:pPr>
            <a:endParaRPr lang="en-US" b="1" dirty="0"/>
          </a:p>
          <a:p>
            <a:r>
              <a:rPr lang="en-US" b="1" dirty="0"/>
              <a:t>12:30---1:30 pm-----Keynote, Dr. Daniel Manson, Cal Poly Pomona</a:t>
            </a:r>
          </a:p>
          <a:p>
            <a:pPr marL="0" indent="0">
              <a:buNone/>
            </a:pPr>
            <a:endParaRPr lang="en-US" dirty="0"/>
          </a:p>
          <a:p>
            <a:r>
              <a:rPr lang="en-US" dirty="0"/>
              <a:t>1:30---2:00 pm------Closing Remarks-Feedback-Evaluation</a:t>
            </a:r>
          </a:p>
        </p:txBody>
      </p:sp>
      <p:sp>
        <p:nvSpPr>
          <p:cNvPr id="4" name="Slide Number Placeholder 3"/>
          <p:cNvSpPr>
            <a:spLocks noGrp="1"/>
          </p:cNvSpPr>
          <p:nvPr>
            <p:ph type="sldNum" sz="quarter" idx="12"/>
          </p:nvPr>
        </p:nvSpPr>
        <p:spPr/>
        <p:txBody>
          <a:bodyPr/>
          <a:lstStyle/>
          <a:p>
            <a:fld id="{30E18C94-9F18-4FC7-AFF7-466F35495B58}" type="slidenum">
              <a:rPr lang="en-US" smtClean="0"/>
              <a:t>47</a:t>
            </a:fld>
            <a:endParaRPr lang="en-US"/>
          </a:p>
        </p:txBody>
      </p:sp>
    </p:spTree>
    <p:extLst>
      <p:ext uri="{BB962C8B-B14F-4D97-AF65-F5344CB8AC3E}">
        <p14:creationId xmlns:p14="http://schemas.microsoft.com/office/powerpoint/2010/main" val="2293496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0E18C94-9F18-4FC7-AFF7-466F35495B58}" type="slidenum">
              <a:rPr lang="en-US" smtClean="0"/>
              <a:t>48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13776297"/>
              </p:ext>
            </p:extLst>
          </p:nvPr>
        </p:nvGraphicFramePr>
        <p:xfrm>
          <a:off x="1737519" y="685800"/>
          <a:ext cx="7391400" cy="5500728"/>
        </p:xfrm>
        <a:graphic>
          <a:graphicData uri="http://schemas.openxmlformats.org/presentationml/2006/ole">
            <mc:AlternateContent xmlns:mc="http://schemas.openxmlformats.org/markup-compatibility/2006">
              <mc:Choice xmlns:v="urn:schemas-microsoft-com:vml" Requires="v">
                <p:oleObj spid="_x0000_s2072" name="Document" r:id="rId5" imgW="4457700" imgH="3924300" progId="Word.Document.12">
                  <p:embed/>
                </p:oleObj>
              </mc:Choice>
              <mc:Fallback>
                <p:oleObj name="Document" r:id="rId5" imgW="4457700" imgH="3924300" progId="Word.Document.12">
                  <p:embed/>
                  <p:pic>
                    <p:nvPicPr>
                      <p:cNvPr id="0" name=""/>
                      <p:cNvPicPr/>
                      <p:nvPr/>
                    </p:nvPicPr>
                    <p:blipFill>
                      <a:blip r:embed="rId6"/>
                      <a:stretch>
                        <a:fillRect/>
                      </a:stretch>
                    </p:blipFill>
                    <p:spPr>
                      <a:xfrm>
                        <a:off x="1737519" y="685800"/>
                        <a:ext cx="7391400" cy="5500728"/>
                      </a:xfrm>
                      <a:prstGeom prst="rect">
                        <a:avLst/>
                      </a:prstGeom>
                    </p:spPr>
                  </p:pic>
                </p:oleObj>
              </mc:Fallback>
            </mc:AlternateContent>
          </a:graphicData>
        </a:graphic>
      </p:graphicFrame>
    </p:spTree>
    <p:extLst>
      <p:ext uri="{BB962C8B-B14F-4D97-AF65-F5344CB8AC3E}">
        <p14:creationId xmlns:p14="http://schemas.microsoft.com/office/powerpoint/2010/main" val="184288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426718"/>
            <a:ext cx="10337562" cy="640082"/>
          </a:xfrm>
        </p:spPr>
        <p:txBody>
          <a:bodyPr>
            <a:normAutofit/>
          </a:bodyPr>
          <a:lstStyle/>
          <a:p>
            <a:r>
              <a:rPr lang="en-US" sz="3500" b="1" dirty="0"/>
              <a:t>Our Past… Outputs/Outcomes 1999-2006</a:t>
            </a:r>
          </a:p>
        </p:txBody>
      </p:sp>
      <p:sp>
        <p:nvSpPr>
          <p:cNvPr id="6" name="Text Placeholder 5"/>
          <p:cNvSpPr>
            <a:spLocks noGrp="1"/>
          </p:cNvSpPr>
          <p:nvPr>
            <p:ph type="body" idx="2"/>
          </p:nvPr>
        </p:nvSpPr>
        <p:spPr>
          <a:xfrm>
            <a:off x="506743" y="1143000"/>
            <a:ext cx="10337562" cy="4688840"/>
          </a:xfrm>
        </p:spPr>
        <p:txBody>
          <a:bodyPr>
            <a:normAutofit fontScale="85000" lnSpcReduction="20000"/>
          </a:bodyPr>
          <a:lstStyle/>
          <a:p>
            <a:pPr marL="356959" indent="-356959">
              <a:buFont typeface="Arial" pitchFamily="34" charset="0"/>
              <a:buChar char="•"/>
            </a:pPr>
            <a:r>
              <a:rPr lang="en-US" sz="3000" b="1" dirty="0">
                <a:solidFill>
                  <a:srgbClr val="FF0000"/>
                </a:solidFill>
              </a:rPr>
              <a:t>MSET partners meet regularly to:</a:t>
            </a:r>
          </a:p>
          <a:p>
            <a:pPr marL="1156547" lvl="1" indent="-356959">
              <a:buFont typeface="Arial" pitchFamily="34" charset="0"/>
              <a:buChar char="•"/>
            </a:pPr>
            <a:r>
              <a:rPr lang="en-US" sz="3000" b="1" dirty="0">
                <a:solidFill>
                  <a:srgbClr val="FF0000"/>
                </a:solidFill>
              </a:rPr>
              <a:t>Promote STEM awareness</a:t>
            </a:r>
          </a:p>
          <a:p>
            <a:pPr marL="1156547" lvl="1" indent="-356959">
              <a:buFont typeface="Arial" pitchFamily="34" charset="0"/>
              <a:buChar char="•"/>
            </a:pPr>
            <a:r>
              <a:rPr lang="en-US" sz="3000" b="1" dirty="0">
                <a:solidFill>
                  <a:srgbClr val="FF0000"/>
                </a:solidFill>
              </a:rPr>
              <a:t>Create a robust STEM pathway from K-12 to AVC to Local Engineering Program</a:t>
            </a:r>
          </a:p>
          <a:p>
            <a:pPr marL="1156547" lvl="1" indent="-356959">
              <a:buFont typeface="Arial" pitchFamily="34" charset="0"/>
              <a:buChar char="•"/>
            </a:pPr>
            <a:r>
              <a:rPr lang="en-US" sz="3000" b="1" dirty="0">
                <a:solidFill>
                  <a:srgbClr val="FF0000"/>
                </a:solidFill>
              </a:rPr>
              <a:t>Identify needs and resources</a:t>
            </a:r>
          </a:p>
          <a:p>
            <a:pPr marL="1156547" lvl="1" indent="-356959">
              <a:buFont typeface="Arial" pitchFamily="34" charset="0"/>
              <a:buChar char="•"/>
            </a:pPr>
            <a:r>
              <a:rPr lang="en-US" sz="3000" b="1" dirty="0">
                <a:solidFill>
                  <a:srgbClr val="FF0000"/>
                </a:solidFill>
              </a:rPr>
              <a:t>Assist in developing STEM academies in K-12</a:t>
            </a:r>
          </a:p>
          <a:p>
            <a:pPr marL="356959" indent="-356959">
              <a:buFont typeface="Arial" pitchFamily="34" charset="0"/>
              <a:buChar char="•"/>
            </a:pPr>
            <a:endParaRPr lang="en-US" sz="3000" b="1" dirty="0"/>
          </a:p>
          <a:p>
            <a:pPr marL="356959" indent="-356959">
              <a:buFont typeface="Arial" pitchFamily="34" charset="0"/>
              <a:buChar char="•"/>
            </a:pPr>
            <a:r>
              <a:rPr lang="en-US" sz="3000" b="1" dirty="0"/>
              <a:t>First Engineering classes are offered at Lancaster University Center (LUC)</a:t>
            </a:r>
          </a:p>
          <a:p>
            <a:pPr marL="356959" indent="-356959">
              <a:buFont typeface="Arial" pitchFamily="34" charset="0"/>
              <a:buChar char="•"/>
            </a:pPr>
            <a:endParaRPr lang="en-US" sz="3000" b="1" u="sng" dirty="0">
              <a:solidFill>
                <a:srgbClr val="FF0000"/>
              </a:solidFill>
            </a:endParaRPr>
          </a:p>
          <a:p>
            <a:pPr marL="356959" indent="-356959">
              <a:buFont typeface="Arial" pitchFamily="34" charset="0"/>
              <a:buChar char="•"/>
            </a:pPr>
            <a:r>
              <a:rPr lang="en-US" sz="3000" b="1" u="sng" dirty="0">
                <a:solidFill>
                  <a:srgbClr val="FF0000"/>
                </a:solidFill>
              </a:rPr>
              <a:t>48</a:t>
            </a:r>
            <a:r>
              <a:rPr lang="en-US" sz="3000" b="1" dirty="0">
                <a:solidFill>
                  <a:srgbClr val="FF0000"/>
                </a:solidFill>
              </a:rPr>
              <a:t> K-8 math teachers and </a:t>
            </a:r>
            <a:r>
              <a:rPr lang="en-US" sz="3000" b="1" u="sng" dirty="0">
                <a:solidFill>
                  <a:srgbClr val="FF0000"/>
                </a:solidFill>
              </a:rPr>
              <a:t>32</a:t>
            </a:r>
            <a:r>
              <a:rPr lang="en-US" sz="3000" b="1" dirty="0">
                <a:solidFill>
                  <a:srgbClr val="FF0000"/>
                </a:solidFill>
              </a:rPr>
              <a:t> Science K-8 teachers participate in the AVC Summer Training Academies  (Funded by NSF)</a:t>
            </a:r>
          </a:p>
          <a:p>
            <a:pPr marL="356959" indent="-356959">
              <a:buFont typeface="Arial" pitchFamily="34" charset="0"/>
              <a:buChar char="•"/>
            </a:pPr>
            <a:endParaRPr lang="en-US" dirty="0"/>
          </a:p>
          <a:p>
            <a:endParaRPr lang="en-US" dirty="0"/>
          </a:p>
        </p:txBody>
      </p:sp>
      <p:sp>
        <p:nvSpPr>
          <p:cNvPr id="3" name="Slide Number Placeholder 2"/>
          <p:cNvSpPr>
            <a:spLocks noGrp="1"/>
          </p:cNvSpPr>
          <p:nvPr>
            <p:ph type="sldNum" sz="quarter" idx="12"/>
          </p:nvPr>
        </p:nvSpPr>
        <p:spPr/>
        <p:txBody>
          <a:bodyPr/>
          <a:lstStyle/>
          <a:p>
            <a:fld id="{30E18C94-9F18-4FC7-AFF7-466F35495B58}" type="slidenum">
              <a:rPr lang="en-US" smtClean="0"/>
              <a:t>5</a:t>
            </a:fld>
            <a:endParaRPr lang="en-US"/>
          </a:p>
        </p:txBody>
      </p:sp>
    </p:spTree>
    <p:extLst>
      <p:ext uri="{BB962C8B-B14F-4D97-AF65-F5344CB8AC3E}">
        <p14:creationId xmlns:p14="http://schemas.microsoft.com/office/powerpoint/2010/main" val="40300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319" y="457200"/>
            <a:ext cx="10337562" cy="640082"/>
          </a:xfrm>
        </p:spPr>
        <p:txBody>
          <a:bodyPr>
            <a:normAutofit/>
          </a:bodyPr>
          <a:lstStyle/>
          <a:p>
            <a:r>
              <a:rPr lang="en-US" sz="3500" b="1" dirty="0"/>
              <a:t>Our Past… Outputs/Outcomes 1999-2006, </a:t>
            </a:r>
            <a:r>
              <a:rPr lang="en-US" sz="3500" b="1" dirty="0" err="1"/>
              <a:t>cont</a:t>
            </a:r>
            <a:r>
              <a:rPr lang="en-US" sz="3500" b="1" dirty="0"/>
              <a:t>…</a:t>
            </a:r>
          </a:p>
        </p:txBody>
      </p:sp>
      <p:sp>
        <p:nvSpPr>
          <p:cNvPr id="6" name="Text Placeholder 5"/>
          <p:cNvSpPr>
            <a:spLocks noGrp="1"/>
          </p:cNvSpPr>
          <p:nvPr>
            <p:ph type="body" idx="2"/>
          </p:nvPr>
        </p:nvSpPr>
        <p:spPr>
          <a:xfrm>
            <a:off x="506743" y="1295400"/>
            <a:ext cx="10337562" cy="4820920"/>
          </a:xfrm>
        </p:spPr>
        <p:txBody>
          <a:bodyPr>
            <a:normAutofit fontScale="92500" lnSpcReduction="20000"/>
          </a:bodyPr>
          <a:lstStyle/>
          <a:p>
            <a:pPr marL="356959" indent="-356959">
              <a:buFont typeface="Arial" pitchFamily="34" charset="0"/>
              <a:buChar char="•"/>
            </a:pPr>
            <a:r>
              <a:rPr lang="en-US" sz="3000" b="1" dirty="0"/>
              <a:t>AVC receives an honorable mention at the 2006 Phi Theta Kappa (National Honor Society) conference, for its teacher preparation program.</a:t>
            </a:r>
          </a:p>
          <a:p>
            <a:pPr marL="356959" indent="-356959" algn="ctr">
              <a:buFont typeface="Arial" pitchFamily="34" charset="0"/>
              <a:buChar char="•"/>
            </a:pPr>
            <a:endParaRPr lang="en-US" sz="3000" b="1" dirty="0">
              <a:solidFill>
                <a:srgbClr val="FF0000"/>
              </a:solidFill>
            </a:endParaRPr>
          </a:p>
          <a:p>
            <a:pPr algn="ctr"/>
            <a:r>
              <a:rPr lang="en-US" sz="3000" b="1" dirty="0">
                <a:solidFill>
                  <a:srgbClr val="FF0000"/>
                </a:solidFill>
              </a:rPr>
              <a:t>However, in 2000-2001….</a:t>
            </a:r>
          </a:p>
          <a:p>
            <a:pPr marL="356959" indent="-356959" algn="ctr">
              <a:buFont typeface="Arial" pitchFamily="34" charset="0"/>
              <a:buChar char="•"/>
            </a:pPr>
            <a:r>
              <a:rPr lang="en-US" sz="3000" b="1" dirty="0">
                <a:solidFill>
                  <a:srgbClr val="FF0000"/>
                </a:solidFill>
              </a:rPr>
              <a:t>There were ONLY 35 declared engineering majors at AVC.</a:t>
            </a:r>
          </a:p>
          <a:p>
            <a:pPr algn="ctr"/>
            <a:r>
              <a:rPr lang="en-US" sz="3000" b="1" dirty="0"/>
              <a:t>…and,</a:t>
            </a:r>
          </a:p>
          <a:p>
            <a:pPr marL="356959" indent="-356959">
              <a:buFont typeface="Arial" pitchFamily="34" charset="0"/>
              <a:buChar char="•"/>
            </a:pPr>
            <a:r>
              <a:rPr lang="en-US" sz="3000" b="1" dirty="0"/>
              <a:t>a little over 300 students enrolled in advanced Math, Physics, and Engineering courses.</a:t>
            </a:r>
          </a:p>
          <a:p>
            <a:endParaRPr lang="en-US" sz="3000" b="1" dirty="0"/>
          </a:p>
          <a:p>
            <a:pPr marL="356959" indent="-356959">
              <a:buFont typeface="Arial" pitchFamily="34" charset="0"/>
              <a:buChar char="•"/>
            </a:pPr>
            <a:r>
              <a:rPr lang="en-US" sz="3500" b="1" dirty="0">
                <a:solidFill>
                  <a:srgbClr val="FF0000"/>
                </a:solidFill>
              </a:rPr>
              <a:t>….the STEM pipeline flow was barely a trickle!!!</a:t>
            </a:r>
          </a:p>
          <a:p>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30E18C94-9F18-4FC7-AFF7-466F35495B58}" type="slidenum">
              <a:rPr lang="en-US" smtClean="0"/>
              <a:t>6</a:t>
            </a:fld>
            <a:endParaRPr lang="en-US"/>
          </a:p>
        </p:txBody>
      </p:sp>
    </p:spTree>
    <p:extLst>
      <p:ext uri="{BB962C8B-B14F-4D97-AF65-F5344CB8AC3E}">
        <p14:creationId xmlns:p14="http://schemas.microsoft.com/office/powerpoint/2010/main" val="323585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Past… Struggling to Sustain the STEM Pathway</a:t>
            </a:r>
            <a:br>
              <a:rPr lang="en-US" sz="3500" b="1" dirty="0"/>
            </a:br>
            <a:r>
              <a:rPr lang="en-US" sz="3500" b="1" dirty="0"/>
              <a:t>2006-2011</a:t>
            </a:r>
          </a:p>
        </p:txBody>
      </p:sp>
      <p:sp>
        <p:nvSpPr>
          <p:cNvPr id="6" name="Text Placeholder 5"/>
          <p:cNvSpPr>
            <a:spLocks noGrp="1"/>
          </p:cNvSpPr>
          <p:nvPr>
            <p:ph type="body" idx="2"/>
          </p:nvPr>
        </p:nvSpPr>
        <p:spPr>
          <a:xfrm>
            <a:off x="506743" y="1371600"/>
            <a:ext cx="10337562" cy="4460240"/>
          </a:xfrm>
        </p:spPr>
        <p:txBody>
          <a:bodyPr>
            <a:normAutofit fontScale="92500" lnSpcReduction="10000"/>
          </a:bodyPr>
          <a:lstStyle/>
          <a:p>
            <a:pPr marL="356959" indent="-356959">
              <a:buFont typeface="Arial" pitchFamily="34" charset="0"/>
              <a:buChar char="•"/>
            </a:pPr>
            <a:r>
              <a:rPr lang="en-US" sz="3000" b="1" dirty="0">
                <a:solidFill>
                  <a:srgbClr val="FF0000"/>
                </a:solidFill>
              </a:rPr>
              <a:t>In 2006, AVC is awarded a 5 year/$3 million grant to increase and sustain the STEM pathway to CSU Bakersfield and CSU Fresno local engineering program.</a:t>
            </a:r>
          </a:p>
          <a:p>
            <a:pPr marL="356959" indent="-356959">
              <a:buFont typeface="Arial" pitchFamily="34" charset="0"/>
              <a:buChar char="•"/>
            </a:pPr>
            <a:r>
              <a:rPr lang="en-US" sz="3000" b="1" dirty="0"/>
              <a:t>By 2011, there are 135 identified engineering majors at AVC, and approximately 600 students enrolled in advanced Math, Physics, and Engineering courses.</a:t>
            </a:r>
          </a:p>
          <a:p>
            <a:pPr marL="356959" indent="-356959">
              <a:buFont typeface="Arial" pitchFamily="34" charset="0"/>
              <a:buChar char="•"/>
            </a:pPr>
            <a:r>
              <a:rPr lang="en-US" sz="3000" b="1" dirty="0">
                <a:solidFill>
                  <a:srgbClr val="FF0000"/>
                </a:solidFill>
              </a:rPr>
              <a:t>14 students graduate with engineering degrees from CSU Fresno in 2009 (last year of the program).</a:t>
            </a:r>
          </a:p>
          <a:p>
            <a:pPr marL="356959" indent="-356959">
              <a:buFont typeface="Arial" pitchFamily="34" charset="0"/>
              <a:buChar char="•"/>
            </a:pPr>
            <a:r>
              <a:rPr lang="en-US" sz="3000" b="1" u="sng" dirty="0"/>
              <a:t>AVUHSD </a:t>
            </a:r>
            <a:r>
              <a:rPr lang="en-US" sz="3000" b="1" dirty="0"/>
              <a:t>introduces the first Project Lead the Way (PLTW) programs in 2008</a:t>
            </a:r>
          </a:p>
          <a:p>
            <a:pPr marL="356959" indent="-356959">
              <a:buFont typeface="Arial" pitchFamily="34" charset="0"/>
              <a:buChar char="•"/>
            </a:pPr>
            <a:endParaRPr lang="en-US" dirty="0"/>
          </a:p>
          <a:p>
            <a:endParaRPr lang="en-US" dirty="0"/>
          </a:p>
        </p:txBody>
      </p:sp>
      <p:sp>
        <p:nvSpPr>
          <p:cNvPr id="3" name="Slide Number Placeholder 2"/>
          <p:cNvSpPr>
            <a:spLocks noGrp="1"/>
          </p:cNvSpPr>
          <p:nvPr>
            <p:ph type="sldNum" sz="quarter" idx="12"/>
          </p:nvPr>
        </p:nvSpPr>
        <p:spPr/>
        <p:txBody>
          <a:bodyPr/>
          <a:lstStyle/>
          <a:p>
            <a:fld id="{30E18C94-9F18-4FC7-AFF7-466F35495B58}" type="slidenum">
              <a:rPr lang="en-US" smtClean="0"/>
              <a:t>7</a:t>
            </a:fld>
            <a:endParaRPr lang="en-US"/>
          </a:p>
        </p:txBody>
      </p:sp>
    </p:spTree>
    <p:extLst>
      <p:ext uri="{BB962C8B-B14F-4D97-AF65-F5344CB8AC3E}">
        <p14:creationId xmlns:p14="http://schemas.microsoft.com/office/powerpoint/2010/main" val="333059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Past… Struggling to Sustain the STEM Pathway</a:t>
            </a:r>
            <a:br>
              <a:rPr lang="en-US" sz="3500" b="1" dirty="0"/>
            </a:br>
            <a:r>
              <a:rPr lang="en-US" sz="3500" b="1" dirty="0"/>
              <a:t>2006-2011</a:t>
            </a:r>
          </a:p>
        </p:txBody>
      </p:sp>
      <p:sp>
        <p:nvSpPr>
          <p:cNvPr id="6" name="Text Placeholder 5"/>
          <p:cNvSpPr>
            <a:spLocks noGrp="1"/>
          </p:cNvSpPr>
          <p:nvPr>
            <p:ph type="body" idx="2"/>
          </p:nvPr>
        </p:nvSpPr>
        <p:spPr>
          <a:xfrm>
            <a:off x="506743" y="1371600"/>
            <a:ext cx="10337562" cy="4724400"/>
          </a:xfrm>
        </p:spPr>
        <p:txBody>
          <a:bodyPr>
            <a:normAutofit fontScale="77500" lnSpcReduction="20000"/>
          </a:bodyPr>
          <a:lstStyle/>
          <a:p>
            <a:pPr marL="356959" indent="-356959">
              <a:buFont typeface="Arial" pitchFamily="34" charset="0"/>
              <a:buChar char="•"/>
            </a:pPr>
            <a:r>
              <a:rPr lang="en-US" sz="3500" b="1" dirty="0">
                <a:solidFill>
                  <a:srgbClr val="FF0000"/>
                </a:solidFill>
              </a:rPr>
              <a:t>In 2010, 27 out 29 PLTW students graduating from Highland High, are accepted in the Cal Poly SLO engineering program!!!!!</a:t>
            </a:r>
          </a:p>
          <a:p>
            <a:pPr marL="356959" indent="-356959">
              <a:buFont typeface="Arial" pitchFamily="34" charset="0"/>
              <a:buChar char="•"/>
            </a:pPr>
            <a:endParaRPr lang="en-US" sz="3500" b="1" dirty="0"/>
          </a:p>
          <a:p>
            <a:pPr marL="356959" indent="-356959">
              <a:buFont typeface="Arial" pitchFamily="34" charset="0"/>
              <a:buChar char="•"/>
            </a:pPr>
            <a:r>
              <a:rPr lang="en-US" sz="3500" b="1" dirty="0"/>
              <a:t>After 2008, the efforts are starting to falter due to severe cuts on state funding.</a:t>
            </a:r>
          </a:p>
          <a:p>
            <a:pPr marL="356959" indent="-356959">
              <a:buFont typeface="Arial" pitchFamily="34" charset="0"/>
              <a:buChar char="•"/>
            </a:pPr>
            <a:endParaRPr lang="en-US" sz="3500" b="1" dirty="0">
              <a:solidFill>
                <a:srgbClr val="FF0000"/>
              </a:solidFill>
            </a:endParaRPr>
          </a:p>
          <a:p>
            <a:pPr marL="356959" indent="-356959">
              <a:buFont typeface="Arial" pitchFamily="34" charset="0"/>
              <a:buChar char="•"/>
            </a:pPr>
            <a:r>
              <a:rPr lang="en-US" sz="3500" b="1" dirty="0">
                <a:solidFill>
                  <a:srgbClr val="FF0000"/>
                </a:solidFill>
              </a:rPr>
              <a:t>Enrollments at AVC are stagnant and are maintained only thru federal grant money.</a:t>
            </a:r>
          </a:p>
          <a:p>
            <a:pPr marL="356959" indent="-356959">
              <a:buFont typeface="Arial" pitchFamily="34" charset="0"/>
              <a:buChar char="•"/>
            </a:pPr>
            <a:endParaRPr lang="en-US" sz="3500" b="1" dirty="0"/>
          </a:p>
          <a:p>
            <a:pPr marL="356959" indent="-356959">
              <a:buFont typeface="Arial" pitchFamily="34" charset="0"/>
              <a:buChar char="•"/>
            </a:pPr>
            <a:r>
              <a:rPr lang="en-US" sz="3500" b="1" dirty="0"/>
              <a:t>There is no funding available to continue the Summer Academies for Teachers.</a:t>
            </a:r>
          </a:p>
          <a:p>
            <a:pPr marL="356959" indent="-356959">
              <a:buFont typeface="Arial" pitchFamily="34" charset="0"/>
              <a:buChar char="•"/>
            </a:pPr>
            <a:endParaRPr lang="en-US" dirty="0"/>
          </a:p>
          <a:p>
            <a:endParaRPr lang="en-US" dirty="0"/>
          </a:p>
        </p:txBody>
      </p:sp>
      <p:sp>
        <p:nvSpPr>
          <p:cNvPr id="3" name="Slide Number Placeholder 2"/>
          <p:cNvSpPr>
            <a:spLocks noGrp="1"/>
          </p:cNvSpPr>
          <p:nvPr>
            <p:ph type="sldNum" sz="quarter" idx="12"/>
          </p:nvPr>
        </p:nvSpPr>
        <p:spPr/>
        <p:txBody>
          <a:bodyPr/>
          <a:lstStyle/>
          <a:p>
            <a:fld id="{30E18C94-9F18-4FC7-AFF7-466F35495B58}" type="slidenum">
              <a:rPr lang="en-US" smtClean="0"/>
              <a:t>8</a:t>
            </a:fld>
            <a:endParaRPr lang="en-US"/>
          </a:p>
        </p:txBody>
      </p:sp>
    </p:spTree>
    <p:extLst>
      <p:ext uri="{BB962C8B-B14F-4D97-AF65-F5344CB8AC3E}">
        <p14:creationId xmlns:p14="http://schemas.microsoft.com/office/powerpoint/2010/main" val="381489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38" y="711200"/>
            <a:ext cx="10337562" cy="640082"/>
          </a:xfrm>
        </p:spPr>
        <p:txBody>
          <a:bodyPr>
            <a:noAutofit/>
          </a:bodyPr>
          <a:lstStyle/>
          <a:p>
            <a:r>
              <a:rPr lang="en-US" sz="3500" b="1" dirty="0"/>
              <a:t>Our Present…Light at the End of the Tunnel…finally! 2011-</a:t>
            </a:r>
            <a:r>
              <a:rPr lang="en-US" sz="3500" b="1" dirty="0" smtClean="0"/>
              <a:t>2015</a:t>
            </a:r>
            <a:endParaRPr lang="en-US" sz="3500" b="1" dirty="0"/>
          </a:p>
        </p:txBody>
      </p:sp>
      <p:sp>
        <p:nvSpPr>
          <p:cNvPr id="6" name="Text Placeholder 5"/>
          <p:cNvSpPr>
            <a:spLocks noGrp="1"/>
          </p:cNvSpPr>
          <p:nvPr>
            <p:ph type="body" idx="2"/>
          </p:nvPr>
        </p:nvSpPr>
        <p:spPr>
          <a:xfrm>
            <a:off x="506743" y="1564640"/>
            <a:ext cx="10337562" cy="4267200"/>
          </a:xfrm>
        </p:spPr>
        <p:txBody>
          <a:bodyPr>
            <a:normAutofit fontScale="92500" lnSpcReduction="10000"/>
          </a:bodyPr>
          <a:lstStyle/>
          <a:p>
            <a:pPr marL="356959" indent="-356959">
              <a:buFont typeface="Arial" pitchFamily="34" charset="0"/>
              <a:buChar char="•"/>
            </a:pPr>
            <a:r>
              <a:rPr lang="en-US" sz="3500" b="1" dirty="0">
                <a:solidFill>
                  <a:srgbClr val="FF0000"/>
                </a:solidFill>
              </a:rPr>
              <a:t>The PLTW effort is expanded significantly at the AVUHSD to include 5 high schools and courses are articulated with AVC.</a:t>
            </a:r>
          </a:p>
          <a:p>
            <a:endParaRPr lang="en-US" sz="3500" b="1" dirty="0">
              <a:solidFill>
                <a:srgbClr val="FF0000"/>
              </a:solidFill>
            </a:endParaRPr>
          </a:p>
          <a:p>
            <a:pPr marL="356959" indent="-356959">
              <a:buFont typeface="Arial" pitchFamily="34" charset="0"/>
              <a:buChar char="•"/>
            </a:pPr>
            <a:r>
              <a:rPr lang="en-US" sz="3500" b="1" dirty="0"/>
              <a:t>There are 14 STEM related academies at AVUHSD schools with over 9000 students participating.</a:t>
            </a:r>
          </a:p>
          <a:p>
            <a:endParaRPr lang="en-US" sz="3500" b="1" dirty="0"/>
          </a:p>
          <a:p>
            <a:pPr marL="356959" indent="-356959">
              <a:buFont typeface="Arial" pitchFamily="34" charset="0"/>
              <a:buChar char="•"/>
            </a:pPr>
            <a:r>
              <a:rPr lang="en-US" sz="3500" b="1" dirty="0">
                <a:solidFill>
                  <a:srgbClr val="FF0000"/>
                </a:solidFill>
              </a:rPr>
              <a:t>See folder for details!</a:t>
            </a:r>
          </a:p>
          <a:p>
            <a:pPr marL="356959" indent="-356959">
              <a:buFont typeface="Arial" pitchFamily="34" charset="0"/>
              <a:buChar char="•"/>
            </a:pPr>
            <a:endParaRPr lang="en-US" sz="3500" b="1" dirty="0"/>
          </a:p>
          <a:p>
            <a:pPr marL="356959" indent="-356959">
              <a:buFont typeface="Arial" pitchFamily="34" charset="0"/>
              <a:buChar char="•"/>
            </a:pPr>
            <a:endParaRPr lang="en-US" dirty="0"/>
          </a:p>
          <a:p>
            <a:endParaRPr lang="en-US" dirty="0"/>
          </a:p>
        </p:txBody>
      </p:sp>
      <p:sp>
        <p:nvSpPr>
          <p:cNvPr id="3" name="Slide Number Placeholder 2"/>
          <p:cNvSpPr>
            <a:spLocks noGrp="1"/>
          </p:cNvSpPr>
          <p:nvPr>
            <p:ph type="sldNum" sz="quarter" idx="12"/>
          </p:nvPr>
        </p:nvSpPr>
        <p:spPr/>
        <p:txBody>
          <a:bodyPr/>
          <a:lstStyle/>
          <a:p>
            <a:fld id="{30E18C94-9F18-4FC7-AFF7-466F35495B58}" type="slidenum">
              <a:rPr lang="en-US" smtClean="0"/>
              <a:t>9</a:t>
            </a:fld>
            <a:endParaRPr lang="en-US"/>
          </a:p>
        </p:txBody>
      </p:sp>
    </p:spTree>
    <p:extLst>
      <p:ext uri="{BB962C8B-B14F-4D97-AF65-F5344CB8AC3E}">
        <p14:creationId xmlns:p14="http://schemas.microsoft.com/office/powerpoint/2010/main" val="253784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1564</TotalTime>
  <Words>2982</Words>
  <Application>Microsoft Office PowerPoint</Application>
  <PresentationFormat>Custom</PresentationFormat>
  <Paragraphs>525</Paragraphs>
  <Slides>48</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Flow</vt:lpstr>
      <vt:lpstr>Document</vt:lpstr>
      <vt:lpstr>PowerPoint Presentation</vt:lpstr>
      <vt:lpstr>4th Annual AV STEMposium</vt:lpstr>
      <vt:lpstr>AVC-CSULB-Cerro Coso STEM Collaborative</vt:lpstr>
      <vt:lpstr>Our Past…Foundational Efforts 1999-2006</vt:lpstr>
      <vt:lpstr>Our Past… Outputs/Outcomes 1999-2006</vt:lpstr>
      <vt:lpstr>Our Past… Outputs/Outcomes 1999-2006, cont…</vt:lpstr>
      <vt:lpstr>Our Past… Struggling to Sustain the STEM Pathway 2006-2011</vt:lpstr>
      <vt:lpstr>Our Past… Struggling to Sustain the STEM Pathway 2006-2011</vt:lpstr>
      <vt:lpstr>Our Present…Light at the End of the Tunnel…finally! 2011-2015</vt:lpstr>
      <vt:lpstr>Our Present…Light at the End of the Tunnel…finally! 2011-2015</vt:lpstr>
      <vt:lpstr>Our Present…Light at the End of the Tunnel…finally! 2011-2015</vt:lpstr>
      <vt:lpstr>Our Present…Light at the End of the Tunnel…finally! 2011-2015</vt:lpstr>
      <vt:lpstr>Our Present…Light at the End of the Tunnel…finally! 2011-2015</vt:lpstr>
      <vt:lpstr>Our Present…Light at the End of the Tunnel…finally! 2011-2015</vt:lpstr>
      <vt:lpstr>Our Present…Light at the End of the Tunnel…finally! 2011-2015</vt:lpstr>
      <vt:lpstr>Our Present…Light at the End of the Tunnel…finally! 2011-2014</vt:lpstr>
      <vt:lpstr>Our Future… Where Do We Go From Here…</vt:lpstr>
      <vt:lpstr>Contact Info</vt:lpstr>
      <vt:lpstr>4th Annual AV STEMposium</vt:lpstr>
      <vt:lpstr>CULTIVATING ENGINEERING TALENT IN THE ANTELOPE VALLEY</vt:lpstr>
      <vt:lpstr>Program Uniqueness</vt:lpstr>
      <vt:lpstr>Program Uniqueness</vt:lpstr>
      <vt:lpstr>Schedule</vt:lpstr>
      <vt:lpstr>Accreditation</vt:lpstr>
      <vt:lpstr>Student Success</vt:lpstr>
      <vt:lpstr>Student Success (Performance)</vt:lpstr>
      <vt:lpstr>Student Success (Internships)</vt:lpstr>
      <vt:lpstr>Student Success (Performance)</vt:lpstr>
      <vt:lpstr>In Conclusion</vt:lpstr>
      <vt:lpstr>PowerPoint Presentation</vt:lpstr>
      <vt:lpstr>4th Annual STEMposium</vt:lpstr>
      <vt:lpstr>Antelope Valley East Kern STEM Network</vt:lpstr>
      <vt:lpstr>Antelope Valley East Kern STEM Net Vision and Mission</vt:lpstr>
      <vt:lpstr>Antelope Valley East Kern STEM Net  Goals and Objectives</vt:lpstr>
      <vt:lpstr>What We Do</vt:lpstr>
      <vt:lpstr>Partners and Affiliates</vt:lpstr>
      <vt:lpstr>PowerPoint Presentation</vt:lpstr>
      <vt:lpstr>What We Have Done</vt:lpstr>
      <vt:lpstr>Looking Forward</vt:lpstr>
      <vt:lpstr>How do I get Involved?</vt:lpstr>
      <vt:lpstr>Rocket Lab ENSPIRE Program</vt:lpstr>
      <vt:lpstr>Knight High School Camps</vt:lpstr>
      <vt:lpstr>4th Annual AV STEMposium</vt:lpstr>
      <vt:lpstr>4th Annual AV STEMposium</vt:lpstr>
      <vt:lpstr>4th Annual AV STEMposium</vt:lpstr>
      <vt:lpstr>4th Annual AV STEMposium</vt:lpstr>
      <vt:lpstr>4th Annual AV STEMposium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Antelope Valley East Kern STEM Network</dc:title>
  <dc:creator>Windows User</dc:creator>
  <cp:lastModifiedBy>Renee R. Nicovich</cp:lastModifiedBy>
  <cp:revision>60</cp:revision>
  <cp:lastPrinted>2015-11-05T23:09:37Z</cp:lastPrinted>
  <dcterms:created xsi:type="dcterms:W3CDTF">2014-09-10T20:55:59Z</dcterms:created>
  <dcterms:modified xsi:type="dcterms:W3CDTF">2015-11-06T01:31:01Z</dcterms:modified>
</cp:coreProperties>
</file>